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85" r:id="rId17"/>
    <p:sldId id="484" r:id="rId18"/>
    <p:sldId id="27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XmvTdSDDG9S6ss9n0jZmCZYU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83" name="Google Shape;1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94" name="Google Shape;19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203" name="Google Shape;2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210" name="Google Shape;21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2901951d6a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2" name="Google Shape;2522;g2901951d6a4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2523" name="Google Shape;2523;g2901951d6a4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55" name="Google Shape;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73" name="Google Shape;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91" name="Google Shape;9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b="1"/>
          </a:p>
        </p:txBody>
      </p:sp>
      <p:sp>
        <p:nvSpPr>
          <p:cNvPr id="102" name="Google Shape;1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092791" y="381117"/>
            <a:ext cx="9575209" cy="13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092791" y="2078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2">
            <a:alphaModFix/>
          </a:blip>
          <a:srcRect b="75192"/>
          <a:stretch/>
        </p:blipFill>
        <p:spPr>
          <a:xfrm>
            <a:off x="106326" y="6164553"/>
            <a:ext cx="12192000" cy="1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1"/>
          <p:cNvPicPr preferRelativeResize="0"/>
          <p:nvPr/>
        </p:nvPicPr>
        <p:blipFill rotWithShape="1">
          <a:blip r:embed="rId3">
            <a:alphaModFix/>
          </a:blip>
          <a:srcRect l="6608" t="13656" r="11259" b="17855"/>
          <a:stretch/>
        </p:blipFill>
        <p:spPr>
          <a:xfrm>
            <a:off x="449633" y="6274031"/>
            <a:ext cx="1490927" cy="55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/>
          <p:cNvPicPr preferRelativeResize="0"/>
          <p:nvPr/>
        </p:nvPicPr>
        <p:blipFill rotWithShape="1">
          <a:blip r:embed="rId4">
            <a:alphaModFix/>
          </a:blip>
          <a:srcRect t="9869" r="5598" b="34747"/>
          <a:stretch/>
        </p:blipFill>
        <p:spPr>
          <a:xfrm>
            <a:off x="8543297" y="6277751"/>
            <a:ext cx="1490927" cy="56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4224" y="6305104"/>
            <a:ext cx="1708143" cy="46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1092791" y="381117"/>
            <a:ext cx="9575209" cy="13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1092791" y="2078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 b="75192"/>
          <a:stretch/>
        </p:blipFill>
        <p:spPr>
          <a:xfrm>
            <a:off x="106326" y="6164553"/>
            <a:ext cx="12192000" cy="15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3">
            <a:alphaModFix/>
          </a:blip>
          <a:srcRect l="6608" t="13656" r="11259" b="17855"/>
          <a:stretch/>
        </p:blipFill>
        <p:spPr>
          <a:xfrm>
            <a:off x="449633" y="6274031"/>
            <a:ext cx="1490927" cy="55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4">
            <a:alphaModFix/>
          </a:blip>
          <a:srcRect t="9869" r="5598" b="34747"/>
          <a:stretch/>
        </p:blipFill>
        <p:spPr>
          <a:xfrm>
            <a:off x="8543297" y="6277751"/>
            <a:ext cx="1490927" cy="56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4224" y="6305104"/>
            <a:ext cx="1708143" cy="46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04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AA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learning.cabes.onlin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bes.online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cabes.onli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7262" y="5539243"/>
            <a:ext cx="963571" cy="146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110" y="5683590"/>
            <a:ext cx="1137517" cy="91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240" y="5936156"/>
            <a:ext cx="2266234" cy="66438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/>
          <p:nvPr/>
        </p:nvSpPr>
        <p:spPr>
          <a:xfrm>
            <a:off x="390145" y="5376440"/>
            <a:ext cx="6253613" cy="4705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6748042" y="5376440"/>
            <a:ext cx="5035087" cy="47053"/>
          </a:xfrm>
          <a:prstGeom prst="rect">
            <a:avLst/>
          </a:prstGeom>
          <a:solidFill>
            <a:srgbClr val="007E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6">
            <a:alphaModFix/>
          </a:blip>
          <a:srcRect l="6608" t="13656" r="11259" b="17855"/>
          <a:stretch/>
        </p:blipFill>
        <p:spPr>
          <a:xfrm>
            <a:off x="337873" y="5588567"/>
            <a:ext cx="2131805" cy="95838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995082" y="703159"/>
            <a:ext cx="1020183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INITIATIVE CABES 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experts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services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Afrique de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du Centre et de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l’Est</a:t>
            </a:r>
            <a:endParaRPr sz="2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CI" sz="1600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I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juin 2024</a:t>
            </a: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A5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7">
            <a:alphaModFix/>
          </a:blip>
          <a:srcRect l="854" t="13122" r="855" b="19493"/>
          <a:stretch/>
        </p:blipFill>
        <p:spPr>
          <a:xfrm>
            <a:off x="3126887" y="5683589"/>
            <a:ext cx="2497297" cy="95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8">
            <a:alphaModFix/>
          </a:blip>
          <a:srcRect l="5976" t="11450" r="5597" b="34747"/>
          <a:stretch/>
        </p:blipFill>
        <p:spPr>
          <a:xfrm>
            <a:off x="6819304" y="5683590"/>
            <a:ext cx="2446281" cy="95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04492" y="5711175"/>
            <a:ext cx="2611605" cy="71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276726" y="51134"/>
            <a:ext cx="11846144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Qui nous </a:t>
            </a:r>
            <a:r>
              <a:rPr lang="en-GB" sz="39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sommes</a:t>
            </a: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du consortium (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praticiens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76" name="Google Shape;176;p10"/>
          <p:cNvSpPr txBox="1"/>
          <p:nvPr/>
        </p:nvSpPr>
        <p:spPr>
          <a:xfrm>
            <a:off x="5552443" y="1479073"/>
            <a:ext cx="5812331" cy="475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de Recherche pour le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(ZEF), Université de Bonn,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Allemagne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Henning SOMMER &amp; </a:t>
            </a:r>
            <a:r>
              <a:rPr lang="en-GB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Isimemen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OSEMWEGIE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78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CoKnow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Consulting,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Allemagne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Jennifer HAUCK, Jenny SCHIMDT &amp; Christian TODOTA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32" y="1556483"/>
            <a:ext cx="1856332" cy="76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784" y="1479073"/>
            <a:ext cx="2335823" cy="92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2853" y="4268231"/>
            <a:ext cx="2215356" cy="111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/>
        </p:nvSpPr>
        <p:spPr>
          <a:xfrm>
            <a:off x="4445644" y="771831"/>
            <a:ext cx="7656033" cy="550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d’Excellence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Africain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Changement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Climatique</a:t>
            </a:r>
            <a:r>
              <a:rPr lang="en-GB" sz="2400" dirty="0">
                <a:solidFill>
                  <a:schemeClr val="dk1"/>
                </a:solidFill>
              </a:rPr>
              <a:t>, </a:t>
            </a:r>
            <a:r>
              <a:rPr lang="en-GB" sz="2400" dirty="0" err="1">
                <a:solidFill>
                  <a:schemeClr val="dk1"/>
                </a:solidFill>
              </a:rPr>
              <a:t>Biodiversité</a:t>
            </a:r>
            <a:r>
              <a:rPr lang="en-GB" sz="2400" dirty="0">
                <a:solidFill>
                  <a:schemeClr val="dk1"/>
                </a:solidFill>
              </a:rPr>
              <a:t> et Agriculture Durable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(WASCAL/CEA-CCBAD), Université Félix HOUPHOUËT-BOIGNY (UFHB), Côte d'Ivoire (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N’Golo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A. KONE &amp; 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Kouakou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KOUADIO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Faculté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Sciences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Agronomiques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Université de Lubumbashi (FSA-UNILU),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République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Démocratique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Congo (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Mylor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Ngoy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SHUTCHA &amp; Paul KAZABA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et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l’Environnement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Corne de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l’Afrique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-REC&amp;N), Université Addis Ababa,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Ethiopie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Mekuria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ARGAW &amp; </a:t>
            </a:r>
            <a:r>
              <a:rPr lang="en-GB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Mekonnen</a:t>
            </a:r>
            <a:r>
              <a:rPr lang="en-GB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BIRU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7796" y="2993643"/>
            <a:ext cx="2063769" cy="164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99" y="4878021"/>
            <a:ext cx="3582560" cy="9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999" y="1300699"/>
            <a:ext cx="1871634" cy="135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0466" y="1118828"/>
            <a:ext cx="1525512" cy="152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/>
        </p:nvSpPr>
        <p:spPr>
          <a:xfrm>
            <a:off x="1376864" y="-47536"/>
            <a:ext cx="8770109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Qui nous </a:t>
            </a:r>
            <a:r>
              <a:rPr lang="en-GB" sz="39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sommes</a:t>
            </a: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du consortium (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praticiens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/>
        </p:nvSpPr>
        <p:spPr>
          <a:xfrm>
            <a:off x="4765736" y="1342348"/>
            <a:ext cx="7337287" cy="4746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Mondial de surveillance pour la conservation de la nature du PNUE (UNEP-WCMC), Cambridge, UK (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Claire BROWN, </a:t>
            </a:r>
            <a:r>
              <a:rPr lang="en-GB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Abisha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MAPENDEMBE &amp; Justine LANCELIN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Compétence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ouest-africain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services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climatique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adaptée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terres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(WASCAL), Burkina Faso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Sié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Sylvestre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293" y="1640503"/>
            <a:ext cx="3153907" cy="9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4276" y="3591261"/>
            <a:ext cx="2252726" cy="13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0;p11">
            <a:extLst>
              <a:ext uri="{FF2B5EF4-FFF2-40B4-BE49-F238E27FC236}">
                <a16:creationId xmlns:a16="http://schemas.microsoft.com/office/drawing/2014/main" id="{1EFEA69F-4B5A-F44E-2D71-FB87399B03A8}"/>
              </a:ext>
            </a:extLst>
          </p:cNvPr>
          <p:cNvSpPr txBox="1"/>
          <p:nvPr/>
        </p:nvSpPr>
        <p:spPr>
          <a:xfrm>
            <a:off x="1376864" y="-10714"/>
            <a:ext cx="8770109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Qui nous </a:t>
            </a:r>
            <a:r>
              <a:rPr lang="en-GB" sz="39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sommes</a:t>
            </a:r>
            <a:r>
              <a:rPr lang="en-GB" sz="39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du consortium (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praticiens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581988" y="-224706"/>
            <a:ext cx="10485120" cy="117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sz="3400" b="1" i="0" u="none" strike="noStrike" cap="none" dirty="0">
              <a:solidFill>
                <a:srgbClr val="007E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3400"/>
              <a:buFont typeface="Arial"/>
              <a:buNone/>
            </a:pP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Institutions politiques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de mise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œuvre</a:t>
            </a:r>
            <a:endParaRPr lang="en-GB" sz="3400" b="1" i="0" u="none" strike="noStrike" cap="none" dirty="0">
              <a:solidFill>
                <a:srgbClr val="007E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031240" y="1356717"/>
            <a:ext cx="10129520" cy="485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Burkina Faso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l'économie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du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climatique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(MEEVCC) et point focal national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Cabo Verde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l'agriculture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Côte d’Ivoire</a:t>
            </a:r>
            <a:r>
              <a:rPr lang="en-GB" sz="260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et du </a:t>
            </a:r>
            <a:r>
              <a:rPr lang="en-GB" sz="2600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600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durable et point focal national de </a:t>
            </a:r>
            <a:r>
              <a:rPr lang="en-GB" sz="2600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endParaRPr sz="260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dirty="0" err="1">
                <a:solidFill>
                  <a:schemeClr val="dk1"/>
                </a:solidFill>
              </a:rPr>
              <a:t>République</a:t>
            </a:r>
            <a:r>
              <a:rPr lang="en-GB" sz="2600" b="1" dirty="0">
                <a:solidFill>
                  <a:schemeClr val="dk1"/>
                </a:solidFill>
              </a:rPr>
              <a:t> </a:t>
            </a:r>
            <a:r>
              <a:rPr lang="en-GB" sz="2600" b="1" dirty="0" err="1">
                <a:solidFill>
                  <a:schemeClr val="dk1"/>
                </a:solidFill>
              </a:rPr>
              <a:t>Démocratique</a:t>
            </a:r>
            <a:r>
              <a:rPr lang="en-GB" sz="2600" b="1" dirty="0">
                <a:solidFill>
                  <a:schemeClr val="dk1"/>
                </a:solidFill>
              </a:rPr>
              <a:t> du Congo</a:t>
            </a: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du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durable, et point focal national de la CDB et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/>
        </p:nvSpPr>
        <p:spPr>
          <a:xfrm>
            <a:off x="719000" y="84063"/>
            <a:ext cx="11053802" cy="88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lang="fr-FR" sz="4800" b="1" i="0" u="none" strike="noStrike" cap="none" dirty="0">
              <a:solidFill>
                <a:srgbClr val="007E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3400"/>
              <a:buFont typeface="Arial"/>
              <a:buNone/>
            </a:pPr>
            <a:r>
              <a:rPr lang="fr-FR" sz="48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Institutions politiques partenaires de mise en œuvre</a:t>
            </a:r>
          </a:p>
        </p:txBody>
      </p:sp>
      <p:sp>
        <p:nvSpPr>
          <p:cNvPr id="213" name="Google Shape;213;p14"/>
          <p:cNvSpPr txBox="1"/>
          <p:nvPr/>
        </p:nvSpPr>
        <p:spPr>
          <a:xfrm>
            <a:off x="1128421" y="1340339"/>
            <a:ext cx="9864699" cy="516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Ethiopie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éthiopien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(EBI) et point focal national IPBES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Gabon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l'eau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des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forêts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charge du Plan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des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 et du Plan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d'Occupation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Sols et Point Focal National IPBES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Madagascar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du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GB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Sierra Leone: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Agence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la protection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(EPA) et point focal national de </a:t>
            </a:r>
            <a:r>
              <a:rPr lang="en-GB" sz="2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endParaRPr sz="2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g296c1d4d009_0_0">
            <a:extLst>
              <a:ext uri="{FF2B5EF4-FFF2-40B4-BE49-F238E27FC236}">
                <a16:creationId xmlns:a16="http://schemas.microsoft.com/office/drawing/2014/main" id="{38165B2B-AA1D-089E-79D9-495746288B6C}"/>
              </a:ext>
            </a:extLst>
          </p:cNvPr>
          <p:cNvSpPr txBox="1">
            <a:spLocks/>
          </p:cNvSpPr>
          <p:nvPr/>
        </p:nvSpPr>
        <p:spPr>
          <a:xfrm>
            <a:off x="1379087" y="99349"/>
            <a:ext cx="10484363" cy="7867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b="1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b="1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</a:t>
            </a:r>
            <a:r>
              <a:rPr lang="en-US" sz="2800" b="1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b="1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</a:t>
            </a:r>
            <a:r>
              <a:rPr lang="en-US" sz="2800" b="1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CABES – CCDP </a:t>
            </a:r>
            <a:r>
              <a:rPr lang="en-US" sz="2800" b="1" i="1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en-US" sz="2800" b="1" i="1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professionnels</a:t>
            </a:r>
            <a:endParaRPr lang="en-US" sz="2800" b="1" i="1" dirty="0">
              <a:solidFill>
                <a:srgbClr val="33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626;g296c1d4d009_0_0">
            <a:extLst>
              <a:ext uri="{FF2B5EF4-FFF2-40B4-BE49-F238E27FC236}">
                <a16:creationId xmlns:a16="http://schemas.microsoft.com/office/drawing/2014/main" id="{2866B45E-AE6A-9B53-6485-316804B4BEE0}"/>
              </a:ext>
            </a:extLst>
          </p:cNvPr>
          <p:cNvSpPr txBox="1">
            <a:spLocks/>
          </p:cNvSpPr>
          <p:nvPr/>
        </p:nvSpPr>
        <p:spPr>
          <a:xfrm>
            <a:off x="7939837" y="4394493"/>
            <a:ext cx="3759103" cy="7867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gratuits</a:t>
            </a:r>
            <a:endParaRPr lang="en-US" sz="2000" dirty="0">
              <a:solidFill>
                <a:srgbClr val="33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26;g296c1d4d009_0_0">
            <a:extLst>
              <a:ext uri="{FF2B5EF4-FFF2-40B4-BE49-F238E27FC236}">
                <a16:creationId xmlns:a16="http://schemas.microsoft.com/office/drawing/2014/main" id="{54CDE718-BE92-F324-D3AA-06529BE86328}"/>
              </a:ext>
            </a:extLst>
          </p:cNvPr>
          <p:cNvSpPr txBox="1">
            <a:spLocks/>
          </p:cNvSpPr>
          <p:nvPr/>
        </p:nvSpPr>
        <p:spPr>
          <a:xfrm>
            <a:off x="7939837" y="5138534"/>
            <a:ext cx="3759103" cy="7867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Anglais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lang="en-US" sz="2000" dirty="0">
              <a:solidFill>
                <a:srgbClr val="33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626;g296c1d4d009_0_0">
            <a:extLst>
              <a:ext uri="{FF2B5EF4-FFF2-40B4-BE49-F238E27FC236}">
                <a16:creationId xmlns:a16="http://schemas.microsoft.com/office/drawing/2014/main" id="{3BFA47B1-6823-9AF8-FEF0-9B220C494A69}"/>
              </a:ext>
            </a:extLst>
          </p:cNvPr>
          <p:cNvSpPr txBox="1">
            <a:spLocks/>
          </p:cNvSpPr>
          <p:nvPr/>
        </p:nvSpPr>
        <p:spPr>
          <a:xfrm>
            <a:off x="7898274" y="5784970"/>
            <a:ext cx="4475292" cy="55088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d’apprentissages</a:t>
            </a:r>
            <a:r>
              <a:rPr lang="en-US" sz="20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Google Shape;626;g296c1d4d009_0_0">
            <a:extLst>
              <a:ext uri="{FF2B5EF4-FFF2-40B4-BE49-F238E27FC236}">
                <a16:creationId xmlns:a16="http://schemas.microsoft.com/office/drawing/2014/main" id="{2E2887FE-8796-8407-8B40-DD5B5B73F92E}"/>
              </a:ext>
            </a:extLst>
          </p:cNvPr>
          <p:cNvSpPr txBox="1">
            <a:spLocks/>
          </p:cNvSpPr>
          <p:nvPr/>
        </p:nvSpPr>
        <p:spPr>
          <a:xfrm>
            <a:off x="333256" y="5686117"/>
            <a:ext cx="5163044" cy="7867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https://elearning.cabes.online/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Google Shape;626;g296c1d4d009_0_0">
            <a:extLst>
              <a:ext uri="{FF2B5EF4-FFF2-40B4-BE49-F238E27FC236}">
                <a16:creationId xmlns:a16="http://schemas.microsoft.com/office/drawing/2014/main" id="{84922CFE-5180-7BCE-F012-C7E83D91EE40}"/>
              </a:ext>
            </a:extLst>
          </p:cNvPr>
          <p:cNvSpPr txBox="1">
            <a:spLocks/>
          </p:cNvSpPr>
          <p:nvPr/>
        </p:nvSpPr>
        <p:spPr>
          <a:xfrm>
            <a:off x="284165" y="4968577"/>
            <a:ext cx="7092564" cy="7867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S'inscrire au portail e-learning de CABES et à nos cours en ligne</a:t>
            </a:r>
            <a:endParaRPr lang="en-US" sz="2800" b="1" dirty="0">
              <a:solidFill>
                <a:srgbClr val="33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626;g296c1d4d009_0_0">
            <a:extLst>
              <a:ext uri="{FF2B5EF4-FFF2-40B4-BE49-F238E27FC236}">
                <a16:creationId xmlns:a16="http://schemas.microsoft.com/office/drawing/2014/main" id="{112C8678-6EFF-5CBC-F407-A981A8FADAA8}"/>
              </a:ext>
            </a:extLst>
          </p:cNvPr>
          <p:cNvSpPr txBox="1">
            <a:spLocks/>
          </p:cNvSpPr>
          <p:nvPr/>
        </p:nvSpPr>
        <p:spPr>
          <a:xfrm>
            <a:off x="8189006" y="6275441"/>
            <a:ext cx="4127469" cy="4503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</a:t>
            </a:r>
            <a:r>
              <a:rPr lang="en-US" sz="16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programmés</a:t>
            </a:r>
            <a:r>
              <a:rPr lang="en-US" sz="16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À </a:t>
            </a:r>
            <a:r>
              <a:rPr lang="en-US" sz="16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1600" dirty="0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79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</a:t>
            </a:r>
            <a:endParaRPr lang="en-US" sz="1600" dirty="0">
              <a:solidFill>
                <a:srgbClr val="337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1A9A4-C5FC-76E6-22BD-AB962CF5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98"/>
          <a:stretch/>
        </p:blipFill>
        <p:spPr>
          <a:xfrm>
            <a:off x="98853" y="812270"/>
            <a:ext cx="12046010" cy="382280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0C09EBE-F5EA-76CC-3B3E-AB76A20AFB8B}"/>
              </a:ext>
            </a:extLst>
          </p:cNvPr>
          <p:cNvSpPr/>
          <p:nvPr/>
        </p:nvSpPr>
        <p:spPr>
          <a:xfrm>
            <a:off x="285194" y="3770649"/>
            <a:ext cx="1923803" cy="6234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ED48D-04B8-749D-D16E-D767BB86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75" y="3241096"/>
            <a:ext cx="1377277" cy="13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2901951d6a4_2_0"/>
          <p:cNvSpPr txBox="1"/>
          <p:nvPr/>
        </p:nvSpPr>
        <p:spPr>
          <a:xfrm>
            <a:off x="1042349" y="308919"/>
            <a:ext cx="10107300" cy="116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1920"/>
              <a:buFont typeface="Calibri"/>
              <a:buNone/>
              <a:tabLst/>
              <a:defRPr/>
            </a:pP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7E8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2480"/>
              <a:buFont typeface="Arial"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Important</a:t>
            </a: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2480"/>
              <a:buFont typeface="Arial"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Vous</a:t>
            </a: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êtes</a:t>
            </a: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E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invité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7E8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A8D80-4128-DD74-E523-17AF8B4F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8" y="2024743"/>
            <a:ext cx="11516363" cy="28619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ctrTitle"/>
          </p:nvPr>
        </p:nvSpPr>
        <p:spPr>
          <a:xfrm>
            <a:off x="362466" y="171773"/>
            <a:ext cx="2886059" cy="8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dirty="0"/>
              <a:t>MERCI!</a:t>
            </a:r>
            <a:endParaRPr dirty="0"/>
          </a:p>
        </p:txBody>
      </p:sp>
      <p:sp>
        <p:nvSpPr>
          <p:cNvPr id="225" name="Google Shape;225;p16"/>
          <p:cNvSpPr txBox="1">
            <a:spLocks noGrp="1"/>
          </p:cNvSpPr>
          <p:nvPr>
            <p:ph type="subTitle" idx="1"/>
          </p:nvPr>
        </p:nvSpPr>
        <p:spPr>
          <a:xfrm>
            <a:off x="1074597" y="1351430"/>
            <a:ext cx="9144000" cy="376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sz="2800" b="1" dirty="0"/>
              <a:t>NOUS CONTACTER!</a:t>
            </a: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dirty="0"/>
              <a:t>Secretariat CABES </a:t>
            </a:r>
            <a:r>
              <a:rPr lang="en-GB" sz="2000" dirty="0"/>
              <a:t>: </a:t>
            </a:r>
            <a:r>
              <a:rPr lang="en-GB" sz="2000" b="1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info@cabes.online</a:t>
            </a:r>
            <a:r>
              <a:rPr lang="en-GB" sz="2000" b="1" u="sng" dirty="0">
                <a:solidFill>
                  <a:schemeClr val="dk1"/>
                </a:solidFill>
              </a:rPr>
              <a:t> / </a:t>
            </a:r>
            <a:r>
              <a:rPr lang="en-GB" sz="2000" b="1" u="sng" dirty="0" err="1">
                <a:solidFill>
                  <a:schemeClr val="dk1"/>
                </a:solidFill>
              </a:rPr>
              <a:t>cabes@uni-bonn.de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dirty="0" err="1"/>
              <a:t>Visitez</a:t>
            </a:r>
            <a:r>
              <a:rPr lang="en-GB" sz="2000" b="1" dirty="0"/>
              <a:t> </a:t>
            </a:r>
            <a:r>
              <a:rPr lang="en-GB" sz="2000" b="1" dirty="0" err="1"/>
              <a:t>notre</a:t>
            </a:r>
            <a:r>
              <a:rPr lang="en-GB" sz="2000" b="1" dirty="0"/>
              <a:t> site web</a:t>
            </a:r>
            <a:r>
              <a:rPr lang="en-GB" sz="2000" dirty="0"/>
              <a:t>: </a:t>
            </a:r>
            <a:r>
              <a:rPr lang="en-GB" sz="2000" b="1" u="sng" dirty="0">
                <a:solidFill>
                  <a:schemeClr val="hlink"/>
                </a:solidFill>
                <a:hlinkClick r:id="rId4"/>
              </a:rPr>
              <a:t>www.cabes.online</a:t>
            </a:r>
            <a:r>
              <a:rPr lang="en-GB" sz="2000" b="1" u="sng" dirty="0">
                <a:solidFill>
                  <a:schemeClr val="hlink"/>
                </a:solidFill>
              </a:rPr>
              <a:t>.    </a:t>
            </a:r>
            <a:endParaRPr lang="fr-CI"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dirty="0">
                <a:solidFill>
                  <a:srgbClr val="C00000"/>
                </a:solidFill>
              </a:rPr>
              <a:t>                                    </a:t>
            </a:r>
            <a:r>
              <a:rPr lang="fr-CI" sz="2000" b="1" dirty="0">
                <a:solidFill>
                  <a:srgbClr val="C00000"/>
                </a:solidFill>
              </a:rPr>
              <a:t>Abonnez-vous à notre bulletin d’information!</a:t>
            </a:r>
            <a:endParaRPr lang="fr-CI" b="1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 dirty="0"/>
              <a:t>Suivez-nous sur </a:t>
            </a:r>
            <a:r>
              <a:rPr lang="en-GB" b="1" dirty="0" err="1"/>
              <a:t>nos</a:t>
            </a:r>
            <a:r>
              <a:rPr lang="en-GB" b="1" dirty="0"/>
              <a:t> reseaux </a:t>
            </a:r>
            <a:r>
              <a:rPr lang="en-GB" b="1" dirty="0" err="1"/>
              <a:t>sociaux</a:t>
            </a:r>
            <a:r>
              <a:rPr lang="en-GB" b="1" dirty="0"/>
              <a:t>: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          : </a:t>
            </a:r>
            <a:r>
              <a:rPr lang="en-GB" sz="2000" b="1" dirty="0" err="1"/>
              <a:t>CABES.iki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          : </a:t>
            </a:r>
            <a:r>
              <a:rPr lang="en-GB" sz="2000" b="1" dirty="0" err="1"/>
              <a:t>CABES_iki</a:t>
            </a:r>
            <a:r>
              <a:rPr lang="en-GB" sz="2000" b="1" dirty="0"/>
              <a:t>            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          : </a:t>
            </a:r>
            <a:r>
              <a:rPr lang="en-GB" sz="2000" b="1" dirty="0" err="1"/>
              <a:t>CABES_iki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pic>
        <p:nvPicPr>
          <p:cNvPr id="226" name="Google Shape;226;p16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8379" y="5604201"/>
            <a:ext cx="588412" cy="58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 descr="https://lh6.googleusercontent.com/Gvr1z1IPFvoCFneaf9u_aZ5Khgk9DPakHTNdzXjRRrOqQspFnerVvYiwmMKItvS8s4EQ64-F4eOVCGfjQdpekTapgGf8188fqAsKtvNGpSKo-m4EIIJdKu4w7adOm0B-4hiUCnAHvvo1A6ZeTYOKSli7sUN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8379" y="4073269"/>
            <a:ext cx="588412" cy="58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55B724-D802-DF0D-85AC-C68627006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379" y="4858306"/>
            <a:ext cx="588412" cy="599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/>
        </p:nvSpPr>
        <p:spPr>
          <a:xfrm>
            <a:off x="386674" y="239818"/>
            <a:ext cx="11180225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0000"/>
              <a:buFont typeface="Arial"/>
              <a:buNone/>
            </a:pPr>
            <a:r>
              <a:rPr lang="en-GB" sz="4800" b="1" dirty="0">
                <a:solidFill>
                  <a:srgbClr val="007E84"/>
                </a:solidFill>
              </a:rPr>
              <a:t>Comment </a:t>
            </a:r>
            <a:r>
              <a:rPr lang="en-GB" sz="4800" b="1" dirty="0" err="1">
                <a:solidFill>
                  <a:srgbClr val="007E84"/>
                </a:solidFill>
              </a:rPr>
              <a:t>est-ce</a:t>
            </a:r>
            <a:r>
              <a:rPr lang="en-GB" sz="4800" b="1" dirty="0">
                <a:solidFill>
                  <a:srgbClr val="007E84"/>
                </a:solidFill>
              </a:rPr>
              <a:t> que tout a </a:t>
            </a:r>
            <a:r>
              <a:rPr lang="en-GB" sz="4800" b="1" dirty="0" err="1">
                <a:solidFill>
                  <a:srgbClr val="007E84"/>
                </a:solidFill>
              </a:rPr>
              <a:t>commencé</a:t>
            </a:r>
            <a:r>
              <a:rPr lang="en-GB" sz="48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? – PROJET WABES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4584357" y="1067238"/>
            <a:ext cx="7495348" cy="491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 du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WABES - West African Biodiversity &amp; Ecosystem Services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. 2017 à </a:t>
            </a:r>
            <a:r>
              <a:rPr lang="en-GB" sz="2200" dirty="0" err="1">
                <a:solidFill>
                  <a:srgbClr val="548135"/>
                </a:solidFill>
              </a:rPr>
              <a:t>j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an.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2022) </a:t>
            </a:r>
            <a:r>
              <a:rPr lang="en-GB" sz="2200" dirty="0" err="1">
                <a:solidFill>
                  <a:srgbClr val="548135"/>
                </a:solidFill>
              </a:rPr>
              <a:t>extention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200" dirty="0" err="1">
                <a:solidFill>
                  <a:srgbClr val="548135"/>
                </a:solidFill>
              </a:rPr>
              <a:t>j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ul.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dirty="0">
                <a:solidFill>
                  <a:schemeClr val="dk1"/>
                </a:solidFill>
              </a:rPr>
              <a:t>Origine des </a:t>
            </a:r>
            <a:r>
              <a:rPr lang="en-GB" sz="2200" b="1" dirty="0" err="1">
                <a:solidFill>
                  <a:schemeClr val="dk1"/>
                </a:solidFill>
              </a:rPr>
              <a:t>étudiants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15 pays de la CEDEAO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Coordonné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Centre de Recherche pour le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(ZEF), Université de Bonn, </a:t>
            </a:r>
            <a:r>
              <a:rPr lang="en-GB" sz="2200" dirty="0" err="1">
                <a:solidFill>
                  <a:srgbClr val="548135"/>
                </a:solidFill>
              </a:rPr>
              <a:t>Allemagne</a:t>
            </a:r>
            <a:endParaRPr lang="en-GB" sz="2200" dirty="0">
              <a:solidFill>
                <a:srgbClr val="548135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Fédéral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Allemand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l’Environnement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, la Conservation de la Nature, la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Nucléaire</a:t>
            </a:r>
            <a:r>
              <a:rPr lang="en-GB" sz="2200" dirty="0">
                <a:solidFill>
                  <a:srgbClr val="548135"/>
                </a:solidFill>
              </a:rPr>
              <a:t> et la protection des </a:t>
            </a:r>
            <a:r>
              <a:rPr lang="en-GB" sz="2200" dirty="0" err="1">
                <a:solidFill>
                  <a:srgbClr val="548135"/>
                </a:solidFill>
              </a:rPr>
              <a:t>consommateur</a:t>
            </a:r>
            <a:r>
              <a:rPr lang="en-GB" sz="22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(BMUV)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l="4880" t="5627" r="9772" b="19861"/>
          <a:stretch/>
        </p:blipFill>
        <p:spPr>
          <a:xfrm>
            <a:off x="57263" y="3835980"/>
            <a:ext cx="4310112" cy="2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63" y="1248285"/>
            <a:ext cx="3462828" cy="209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1656052" y="81280"/>
            <a:ext cx="8094560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0000"/>
              <a:buFont typeface="Arial"/>
              <a:buNone/>
            </a:pPr>
            <a:r>
              <a:rPr lang="en-GB" sz="5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CONTEXTE</a:t>
            </a:r>
            <a:r>
              <a:rPr lang="en-GB" sz="48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en-GB" sz="4800" b="1" dirty="0">
                <a:solidFill>
                  <a:srgbClr val="007E84"/>
                </a:solidFill>
              </a:rPr>
              <a:t>L</a:t>
            </a:r>
            <a:r>
              <a:rPr lang="en-GB" sz="48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E PROJET WABES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91082" y="2341064"/>
            <a:ext cx="7112086" cy="383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8757" lvl="1">
              <a:buClr>
                <a:srgbClr val="548135"/>
              </a:buClr>
              <a:buSzPts val="2400"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Deux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composantes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88757" lvl="1">
              <a:buClr>
                <a:srgbClr val="548135"/>
              </a:buClr>
              <a:buSzPts val="2400"/>
            </a:pPr>
            <a:endParaRPr lang="en-GB" sz="2300" b="1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657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Char char="•"/>
            </a:pPr>
            <a:r>
              <a:rPr lang="en-GB" sz="230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Le programme de Master SPIBES - Gestion de </a:t>
            </a:r>
            <a:r>
              <a:rPr lang="en-GB" sz="230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l'interface</a:t>
            </a:r>
            <a:r>
              <a:rPr lang="en-GB" sz="230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science-politique sur la </a:t>
            </a:r>
            <a:r>
              <a:rPr lang="en-GB" sz="230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230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et les services </a:t>
            </a:r>
            <a:r>
              <a:rPr lang="en-GB" sz="230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230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pour le </a:t>
            </a:r>
            <a:r>
              <a:rPr lang="en-GB" sz="230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30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durable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– University of Félix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Houphouët-Boigny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, Côte d’Ivoire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657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Arial"/>
              <a:buChar char="•"/>
            </a:pP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plateforme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sous-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régionale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destinée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établir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échange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avec les points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focaux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nationaux</a:t>
            </a:r>
            <a:r>
              <a:rPr lang="en-GB" sz="23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3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endParaRPr sz="2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l="28569" t="33774" r="29896" b="7379"/>
          <a:stretch/>
        </p:blipFill>
        <p:spPr>
          <a:xfrm>
            <a:off x="7303168" y="3152274"/>
            <a:ext cx="4677564" cy="30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307428" y="1040102"/>
            <a:ext cx="711208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faciliter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Afrique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soutenir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processus de travail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2" name="Google Shape;188;p11">
            <a:extLst>
              <a:ext uri="{FF2B5EF4-FFF2-40B4-BE49-F238E27FC236}">
                <a16:creationId xmlns:a16="http://schemas.microsoft.com/office/drawing/2014/main" id="{E3DA29E3-B7DF-3C06-4B34-417C72BB05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889" y="6372258"/>
            <a:ext cx="597408" cy="48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9;p11">
            <a:extLst>
              <a:ext uri="{FF2B5EF4-FFF2-40B4-BE49-F238E27FC236}">
                <a16:creationId xmlns:a16="http://schemas.microsoft.com/office/drawing/2014/main" id="{06321284-777E-2EB3-DFAC-F74D3207B6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6092" y="6306729"/>
            <a:ext cx="416912" cy="54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4060B7-44EA-4A82-EB52-2B1C70A83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869" y="737479"/>
            <a:ext cx="2274380" cy="23185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3CF708-611E-A40E-F5F8-CAF9CD565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5231" y="1388154"/>
            <a:ext cx="1229340" cy="12405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1656052" y="81280"/>
            <a:ext cx="8094560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0000"/>
              <a:buFont typeface="Arial"/>
              <a:buNone/>
            </a:pPr>
            <a:r>
              <a:rPr lang="en-GB" sz="5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GB" sz="5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5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réussite</a:t>
            </a:r>
            <a:r>
              <a:rPr lang="en-GB" sz="5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- LE PROJET WABES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303140" y="1045871"/>
            <a:ext cx="7170185" cy="50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réussites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Adhésion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adhésion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Sierra Leone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tant que 133</a:t>
            </a:r>
            <a:r>
              <a:rPr lang="en-GB" sz="23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État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2019),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participation aux processus de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l'IPBES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(3 ateliers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6 ateliers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virtuels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plus de 400 participants),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15 pays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formés</a:t>
            </a:r>
            <a:r>
              <a:rPr lang="en-GB" sz="2300" dirty="0">
                <a:solidFill>
                  <a:schemeClr val="dk1"/>
                </a:solidFill>
              </a:rPr>
              <a:t>;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majorité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d'entre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eux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emploi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relation de la science et de la politique 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(impact sur la politique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intérieure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Niger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WABES fait entendre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voix</a:t>
            </a:r>
            <a:r>
              <a:rPr lang="en-GB" sz="2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stopper la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déclassification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forêt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classée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3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Kua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au Burkina Faso.</a:t>
            </a:r>
            <a:endParaRPr sz="2300" b="1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4"/>
          <p:cNvGrpSpPr/>
          <p:nvPr/>
        </p:nvGrpSpPr>
        <p:grpSpPr>
          <a:xfrm>
            <a:off x="7312683" y="897587"/>
            <a:ext cx="4736817" cy="5098769"/>
            <a:chOff x="-369072" y="934367"/>
            <a:chExt cx="5087740" cy="5175111"/>
          </a:xfrm>
        </p:grpSpPr>
        <p:sp>
          <p:nvSpPr>
            <p:cNvPr id="78" name="Google Shape;78;p4"/>
            <p:cNvSpPr/>
            <p:nvPr/>
          </p:nvSpPr>
          <p:spPr>
            <a:xfrm>
              <a:off x="939936" y="2842803"/>
              <a:ext cx="1115872" cy="96228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1113116" y="2992147"/>
              <a:ext cx="769512" cy="663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1750" rIns="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74782" y="3267756"/>
              <a:ext cx="130380" cy="1125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369072" y="3380811"/>
              <a:ext cx="3054746" cy="2728667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>
                <a:alphaModFix/>
              </a:blip>
              <a:stretch>
                <a:fillRect t="-1998" b="-1999"/>
              </a:stretch>
            </a:blipFill>
            <a:ln w="25400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67269" y="3153892"/>
              <a:ext cx="130380" cy="1125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015549" y="1639462"/>
              <a:ext cx="1115872" cy="96228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1188729" y="1788806"/>
              <a:ext cx="769512" cy="663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1750" rIns="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633713" y="3153892"/>
              <a:ext cx="130380" cy="1125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691562" y="934367"/>
              <a:ext cx="3027106" cy="2843689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>
                <a:alphaModFix/>
              </a:blip>
              <a:stretch>
                <a:fillRect t="-20998" b="-20998"/>
              </a:stretch>
            </a:blipFill>
            <a:ln w="25400" cap="flat" cmpd="sng">
              <a:solidFill>
                <a:srgbClr val="757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841226" y="3267756"/>
              <a:ext cx="130380" cy="1125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/>
        </p:nvSpPr>
        <p:spPr>
          <a:xfrm>
            <a:off x="818148" y="0"/>
            <a:ext cx="9793705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ct val="108108"/>
              <a:buFont typeface="Arial"/>
              <a:buNone/>
            </a:pP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LE PROJET CABES BRIEVEMENT PRESENTÉ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5137484" y="832729"/>
            <a:ext cx="6962658" cy="547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 du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CABES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experts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services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Afrique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du Centre et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l’Est</a:t>
            </a:r>
            <a:endParaRPr lang="en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Durée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8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(15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février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2022 - 31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janvier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2030)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Coordonné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de recherche sur le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(ZEF)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Université de Bonn,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Allemagne</a:t>
            </a:r>
            <a:endParaRPr lang="en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l'Initiative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internationale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le </a:t>
            </a:r>
            <a:r>
              <a:rPr lang="en-GB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(IKI) 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ministère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fédéral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allemand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protection de la nature, de la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nucléaire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la protection des </a:t>
            </a:r>
            <a:r>
              <a:rPr lang="en-GB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consommateurs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BMUV</a:t>
            </a:r>
            <a:r>
              <a:rPr lang="en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5"/>
          <p:cNvGrpSpPr/>
          <p:nvPr/>
        </p:nvGrpSpPr>
        <p:grpSpPr>
          <a:xfrm>
            <a:off x="75690" y="1061338"/>
            <a:ext cx="5164545" cy="4878678"/>
            <a:chOff x="105752" y="1086650"/>
            <a:chExt cx="5164545" cy="4878678"/>
          </a:xfrm>
        </p:grpSpPr>
        <p:pic>
          <p:nvPicPr>
            <p:cNvPr id="96" name="Google Shape;96;p5" descr="https://lh4.googleusercontent.com/oPksQI3voEHpujvAtdIz2ZG5nuwZ3mlJJwtKUWT6F9qY00sB-LInVNegVZuaJUCb0rXfSERh_QPQnr3DZLn9E29OSVyJ9tH6wkUU9gnuidxbTYvy_0Dcvm_luTVe6OzBTudKwE2S-NM8RTMx0Q1RO3ghGHN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20" y="1086650"/>
              <a:ext cx="5148377" cy="4878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5"/>
            <p:cNvSpPr txBox="1"/>
            <p:nvPr/>
          </p:nvSpPr>
          <p:spPr>
            <a:xfrm>
              <a:off x="406073" y="4804210"/>
              <a:ext cx="2310191" cy="1031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0074A2"/>
                </a:buClr>
                <a:buSzPts val="1300"/>
              </a:pPr>
              <a:r>
                <a:rPr lang="en-GB" sz="1300" b="1" dirty="0" err="1">
                  <a:solidFill>
                    <a:srgbClr val="0074A2"/>
                  </a:solidFill>
                </a:rPr>
                <a:t>Plateformes</a:t>
              </a:r>
              <a:r>
                <a:rPr lang="en-GB" sz="1300" b="1" dirty="0">
                  <a:solidFill>
                    <a:srgbClr val="0074A2"/>
                  </a:solidFill>
                </a:rPr>
                <a:t> </a:t>
              </a:r>
              <a:r>
                <a:rPr lang="en-GB" sz="1300" b="1" dirty="0" err="1">
                  <a:solidFill>
                    <a:srgbClr val="0074A2"/>
                  </a:solidFill>
                </a:rPr>
                <a:t>Nationales</a:t>
              </a:r>
              <a:r>
                <a:rPr lang="en-GB" sz="1300" b="1" i="0" u="none" strike="noStrike" cap="none" dirty="0">
                  <a:solidFill>
                    <a:srgbClr val="0074A2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GB" sz="1200" b="0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Cabo Verde, Sierra Leone, Burkina Faso, Côte d‘Ivoire, Gabon, DR Congo,                     Ethiopia, Madagascar</a:t>
              </a:r>
              <a:endParaRPr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105752" y="3964012"/>
              <a:ext cx="253898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4A2"/>
                </a:buClr>
                <a:buSzPts val="1300"/>
                <a:buFont typeface="Calibri"/>
                <a:buNone/>
              </a:pPr>
              <a:r>
                <a:rPr lang="en-GB" sz="2400" b="1" i="0" u="none" strike="noStrike" cap="none" dirty="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38+ Pays </a:t>
              </a:r>
              <a:r>
                <a:rPr lang="en-GB" sz="2400" b="1" i="0" u="none" strike="noStrike" cap="none" dirty="0" err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Africains</a:t>
              </a:r>
              <a:endParaRPr sz="2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4848098" y="40113"/>
            <a:ext cx="2893994" cy="116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rgbClr val="007E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-1" y="725864"/>
            <a:ext cx="3472997" cy="427317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-61196" y="2328920"/>
            <a:ext cx="2902061" cy="1266006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779131" y="837507"/>
            <a:ext cx="11013442" cy="521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OBJECTIF GLOBAL: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Développer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renforcer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d'experts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d'Afrique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centrale et de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l'Est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un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meilleur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engagement dans la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plateforme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intergouvernementale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scientifique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politique sur la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les services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(IPBES, www.ipbes.net).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</a:rPr>
              <a:t>OBJECTIFS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</a:rPr>
              <a:t>SPECIFIQUES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grpSp>
        <p:nvGrpSpPr>
          <p:cNvPr id="108" name="Google Shape;108;p6"/>
          <p:cNvGrpSpPr/>
          <p:nvPr/>
        </p:nvGrpSpPr>
        <p:grpSpPr>
          <a:xfrm>
            <a:off x="2393394" y="1825059"/>
            <a:ext cx="9798605" cy="4231813"/>
            <a:chOff x="73530" y="499994"/>
            <a:chExt cx="9717686" cy="4231813"/>
          </a:xfrm>
        </p:grpSpPr>
        <p:sp>
          <p:nvSpPr>
            <p:cNvPr id="109" name="Google Shape;109;p6"/>
            <p:cNvSpPr/>
            <p:nvPr/>
          </p:nvSpPr>
          <p:spPr>
            <a:xfrm>
              <a:off x="839508" y="1297819"/>
              <a:ext cx="3956213" cy="1729870"/>
            </a:xfrm>
            <a:prstGeom prst="rect">
              <a:avLst/>
            </a:prstGeom>
            <a:solidFill>
              <a:srgbClr val="E2EBCA">
                <a:alpha val="89803"/>
              </a:srgbClr>
            </a:solidFill>
            <a:ln w="25400" cap="flat" cmpd="sng">
              <a:solidFill>
                <a:srgbClr val="E2EB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1472502" y="1442093"/>
              <a:ext cx="3323219" cy="158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113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Former les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futurs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scientifiques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chercheurs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et animateurs à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gérer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les interfaces science-politique-pratique (SPPI)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814269" y="3119574"/>
              <a:ext cx="3950816" cy="1585595"/>
            </a:xfrm>
            <a:prstGeom prst="rect">
              <a:avLst/>
            </a:prstGeom>
            <a:solidFill>
              <a:srgbClr val="E2EBCA">
                <a:alpha val="89803"/>
              </a:srgbClr>
            </a:solidFill>
            <a:ln w="25400" cap="flat" cmpd="sng">
              <a:solidFill>
                <a:srgbClr val="E2EB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1446399" y="3119574"/>
              <a:ext cx="3318685" cy="158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113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Développer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les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capacités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pour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soutenir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la mise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œuvre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des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décisions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politiques pour la gestion et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l'utilisation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durable de la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biodiversité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et des services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écosystémiques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73530" y="499994"/>
              <a:ext cx="1584803" cy="1584803"/>
            </a:xfrm>
            <a:prstGeom prst="ellipse">
              <a:avLst/>
            </a:prstGeom>
            <a:solidFill>
              <a:srgbClr val="AECA25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236885" y="732083"/>
              <a:ext cx="1309146" cy="1120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Composante</a:t>
              </a:r>
              <a:r>
                <a:rPr lang="en-GB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b="1" dirty="0" err="1">
                  <a:solidFill>
                    <a:schemeClr val="lt1"/>
                  </a:solidFill>
                </a:rPr>
                <a:t>Renforcement</a:t>
              </a:r>
              <a:r>
                <a:rPr lang="en-GB" b="1" dirty="0">
                  <a:solidFill>
                    <a:schemeClr val="lt1"/>
                  </a:solidFill>
                </a:rPr>
                <a:t> de </a:t>
              </a:r>
              <a:r>
                <a:rPr lang="en-GB" b="1" dirty="0" err="1">
                  <a:solidFill>
                    <a:schemeClr val="lt1"/>
                  </a:solidFill>
                </a:rPr>
                <a:t>capacités</a:t>
              </a:r>
              <a:endParaRPr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919626" y="1297819"/>
              <a:ext cx="3785783" cy="1783384"/>
            </a:xfrm>
            <a:prstGeom prst="rect">
              <a:avLst/>
            </a:prstGeom>
            <a:solidFill>
              <a:srgbClr val="E2EBCA">
                <a:alpha val="89803"/>
              </a:srgbClr>
            </a:solidFill>
            <a:ln w="25400" cap="flat" cmpd="sng">
              <a:solidFill>
                <a:srgbClr val="E2EB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6550700" y="1446179"/>
              <a:ext cx="3154710" cy="162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3775" rIns="113775" bIns="113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Contribuer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aux processus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nationaux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prise de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décision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au sein de multiples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groupes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parties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prenantes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notamment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chercheurs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les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praticiens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secteurs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public et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privé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les ONG, les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détenteurs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savoirs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traditionnels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les femmes et les points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focaux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l'IPBES</a:t>
              </a:r>
              <a:r>
                <a:rPr lang="en-GB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09938" y="3290596"/>
              <a:ext cx="3795471" cy="1414574"/>
            </a:xfrm>
            <a:prstGeom prst="rect">
              <a:avLst/>
            </a:prstGeom>
            <a:solidFill>
              <a:srgbClr val="E2EBCA">
                <a:alpha val="89803"/>
              </a:srgbClr>
            </a:solidFill>
            <a:ln w="25400" cap="flat" cmpd="sng">
              <a:solidFill>
                <a:srgbClr val="E2EB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 txBox="1"/>
            <p:nvPr/>
          </p:nvSpPr>
          <p:spPr>
            <a:xfrm>
              <a:off x="6550699" y="3146212"/>
              <a:ext cx="3240517" cy="1585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5125" rIns="135125" bIns="1351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GB" sz="1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GB" sz="1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Établir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réseau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plateformes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science-politique-pratique pour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contribuer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à la mise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œuvre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des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activités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sz="16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l'IPBES</a:t>
              </a:r>
              <a:r>
                <a:rPr lang="en-GB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955969" y="523798"/>
              <a:ext cx="1584803" cy="1584803"/>
            </a:xfrm>
            <a:prstGeom prst="ellipse">
              <a:avLst/>
            </a:prstGeom>
            <a:solidFill>
              <a:srgbClr val="AECA25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5188058" y="755887"/>
              <a:ext cx="1120625" cy="1120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Composante</a:t>
              </a:r>
              <a:r>
                <a:rPr lang="en-GB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GB" sz="14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réseautage</a:t>
              </a:r>
              <a:endParaRPr lang="en-GB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(SPPIs)</a:t>
              </a:r>
              <a:endParaRPr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4949900" y="-197025"/>
            <a:ext cx="4398638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84"/>
              </a:buClr>
              <a:buSzPts val="3400"/>
              <a:buFont typeface="Arial"/>
              <a:buNone/>
            </a:pP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faisons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nous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386080" y="84328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247456" y="547977"/>
            <a:ext cx="627669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3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3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3400" b="1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6801404" y="1286754"/>
            <a:ext cx="5192640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MSc SPIBES: </a:t>
            </a:r>
            <a:r>
              <a:rPr lang="en-GB" sz="1800" dirty="0">
                <a:solidFill>
                  <a:srgbClr val="548135"/>
                </a:solidFill>
              </a:rPr>
              <a:t>Gestion de </a:t>
            </a:r>
            <a:r>
              <a:rPr lang="en-GB" sz="1800" dirty="0" err="1">
                <a:solidFill>
                  <a:srgbClr val="548135"/>
                </a:solidFill>
              </a:rPr>
              <a:t>l’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Interfaces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science-politique et pratique pour la 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et les services 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”; </a:t>
            </a:r>
            <a:endParaRPr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           110 experts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formés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/experts  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début de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carrière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≤ 35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Programme de 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– CCDP pour les </a:t>
            </a:r>
            <a:r>
              <a:rPr lang="en-GB" sz="1800" b="0" i="0" u="none" strike="noStrike" cap="none" dirty="0" err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GB" sz="1800" b="0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0414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Portail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GB" sz="2000" dirty="0">
                <a:solidFill>
                  <a:schemeClr val="dk1"/>
                </a:solidFill>
              </a:rPr>
              <a:t>e formation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ligne</a:t>
            </a:r>
            <a:endParaRPr lang="en-GB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0414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présentiels</a:t>
            </a:r>
            <a:endParaRPr lang="en-GB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0414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des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formateurs</a:t>
            </a:r>
            <a:endParaRPr lang="en-GB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0414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51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35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ligne</a:t>
            </a:r>
            <a:r>
              <a:rPr lang="en-GB" sz="1800" b="1" i="0" u="none" strike="noStrike" cap="none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; 1000+ </a:t>
            </a:r>
            <a:r>
              <a:rPr lang="en-GB" sz="1800" b="1" i="0" u="none" strike="noStrike" cap="none" dirty="0" err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formés</a:t>
            </a:r>
            <a:endParaRPr sz="1800" b="1" i="0" u="none" strike="noStrike" cap="none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7"/>
          <p:cNvGrpSpPr/>
          <p:nvPr/>
        </p:nvGrpSpPr>
        <p:grpSpPr>
          <a:xfrm>
            <a:off x="191929" y="1470279"/>
            <a:ext cx="5039947" cy="4695380"/>
            <a:chOff x="121920" y="1086650"/>
            <a:chExt cx="5148377" cy="4878678"/>
          </a:xfrm>
        </p:grpSpPr>
        <p:pic>
          <p:nvPicPr>
            <p:cNvPr id="131" name="Google Shape;131;p7" descr="https://lh4.googleusercontent.com/oPksQI3voEHpujvAtdIz2ZG5nuwZ3mlJJwtKUWT6F9qY00sB-LInVNegVZuaJUCb0rXfSERh_QPQnr3DZLn9E29OSVyJ9tH6wkUU9gnuidxbTYvy_0Dcvm_luTVe6OzBTudKwE2S-NM8RTMx0Q1RO3ghGHN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1920" y="1086650"/>
              <a:ext cx="5148377" cy="4878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4056" y="3076471"/>
              <a:ext cx="463336" cy="445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8160" y="4008903"/>
              <a:ext cx="463336" cy="396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40424" y="2888403"/>
              <a:ext cx="463336" cy="445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7"/>
          <p:cNvSpPr txBox="1"/>
          <p:nvPr/>
        </p:nvSpPr>
        <p:spPr>
          <a:xfrm>
            <a:off x="250943" y="3827072"/>
            <a:ext cx="214624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CEA-CCBAD, UFHB, Côte d’Ivoire (</a:t>
            </a:r>
            <a:r>
              <a:rPr lang="en-GB" dirty="0">
                <a:solidFill>
                  <a:schemeClr val="dk1"/>
                </a:solidFill>
                <a:highlight>
                  <a:srgbClr val="FFFF00"/>
                </a:highlight>
              </a:rPr>
              <a:t>Afrique de </a:t>
            </a:r>
            <a:r>
              <a:rPr lang="en-GB" dirty="0" err="1">
                <a:solidFill>
                  <a:schemeClr val="dk1"/>
                </a:solidFill>
                <a:highlight>
                  <a:srgbClr val="FFFF00"/>
                </a:highlight>
              </a:rPr>
              <a:t>l’Ouest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4434738" y="2066706"/>
            <a:ext cx="23202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HOA-REC&amp;N, University of Addis Ababa, Ethiopia (</a:t>
            </a:r>
            <a:r>
              <a:rPr lang="en-GB" dirty="0">
                <a:solidFill>
                  <a:schemeClr val="dk1"/>
                </a:solidFill>
                <a:highlight>
                  <a:srgbClr val="FFFF00"/>
                </a:highlight>
              </a:rPr>
              <a:t>Afrique de </a:t>
            </a:r>
            <a:r>
              <a:rPr lang="en-GB" dirty="0" err="1">
                <a:solidFill>
                  <a:schemeClr val="dk1"/>
                </a:solidFill>
                <a:highlight>
                  <a:srgbClr val="FFFF00"/>
                </a:highlight>
              </a:rPr>
              <a:t>l’Est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252684" y="4870285"/>
            <a:ext cx="251695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UNILU,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République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Démocratique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Congo  (</a:t>
            </a:r>
            <a:r>
              <a:rPr lang="en-GB" sz="1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Afrique centrale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7"/>
          <p:cNvCxnSpPr/>
          <p:nvPr/>
        </p:nvCxnSpPr>
        <p:spPr>
          <a:xfrm rot="10800000" flipH="1">
            <a:off x="4465482" y="2849908"/>
            <a:ext cx="812800" cy="423333"/>
          </a:xfrm>
          <a:prstGeom prst="straightConnector1">
            <a:avLst/>
          </a:prstGeom>
          <a:noFill/>
          <a:ln w="12700" cap="flat" cmpd="sng">
            <a:solidFill>
              <a:srgbClr val="007D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7"/>
          <p:cNvCxnSpPr/>
          <p:nvPr/>
        </p:nvCxnSpPr>
        <p:spPr>
          <a:xfrm rot="10800000" flipH="1">
            <a:off x="1253067" y="3681817"/>
            <a:ext cx="173605" cy="152090"/>
          </a:xfrm>
          <a:prstGeom prst="straightConnector1">
            <a:avLst/>
          </a:prstGeom>
          <a:noFill/>
          <a:ln w="12700" cap="flat" cmpd="sng">
            <a:solidFill>
              <a:srgbClr val="007D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" name="Google Shape;140;p7"/>
          <p:cNvCxnSpPr/>
          <p:nvPr/>
        </p:nvCxnSpPr>
        <p:spPr>
          <a:xfrm rot="10800000" flipH="1">
            <a:off x="1511162" y="4447170"/>
            <a:ext cx="1909371" cy="378562"/>
          </a:xfrm>
          <a:prstGeom prst="straightConnector1">
            <a:avLst/>
          </a:prstGeom>
          <a:noFill/>
          <a:ln w="12700" cap="flat" cmpd="sng">
            <a:solidFill>
              <a:srgbClr val="007D8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188;p11">
            <a:extLst>
              <a:ext uri="{FF2B5EF4-FFF2-40B4-BE49-F238E27FC236}">
                <a16:creationId xmlns:a16="http://schemas.microsoft.com/office/drawing/2014/main" id="{23E1955F-A735-C5F0-FFF1-8C5EF563F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693" y="6314386"/>
            <a:ext cx="811604" cy="54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89;p11">
            <a:extLst>
              <a:ext uri="{FF2B5EF4-FFF2-40B4-BE49-F238E27FC236}">
                <a16:creationId xmlns:a16="http://schemas.microsoft.com/office/drawing/2014/main" id="{262452C5-8A5C-B447-02DE-BA0368F9C34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6091" y="6306729"/>
            <a:ext cx="597407" cy="54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900546" y="76800"/>
            <a:ext cx="10004296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Mise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Plateformes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scientifiques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, politiques et pratiques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et services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écosystémiques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(BES)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386080" y="84328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5599893" y="668458"/>
            <a:ext cx="6322754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 panose="02070309020205020404" pitchFamily="49" charset="0"/>
              <a:buChar char="o"/>
            </a:pPr>
            <a:r>
              <a:rPr lang="fr-CI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Connexion entre Parties prenantes et l’IPBES </a:t>
            </a:r>
            <a:r>
              <a:rPr lang="fr-C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favoriser le transfert et l'échange de connaissances ainsi que la coproduction de mécanismes d'assimilation des processus et des évaluations de l'IPBES.</a:t>
            </a:r>
          </a:p>
          <a:p>
            <a:pPr marL="927100" marR="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 panose="02070309020205020404" pitchFamily="49" charset="0"/>
              <a:buChar char="o"/>
            </a:pPr>
            <a:endParaRPr lang="fr-CI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 panose="02070309020205020404" pitchFamily="49" charset="0"/>
              <a:buChar char="o"/>
            </a:pPr>
            <a:r>
              <a:rPr lang="fr-CI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Connexion entre Scientifiques-Politiques et Praticiens </a:t>
            </a:r>
            <a:r>
              <a:rPr lang="fr-C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réunir plusieurs parties prenantes afin d'identifier et de combler les lacunes en matière de politique. </a:t>
            </a:r>
          </a:p>
          <a:p>
            <a:pPr marL="927100" marR="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 panose="02070309020205020404" pitchFamily="49" charset="0"/>
              <a:buChar char="o"/>
            </a:pPr>
            <a:endParaRPr lang="fr-CI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 panose="02070309020205020404" pitchFamily="49" charset="0"/>
              <a:buChar char="o"/>
            </a:pPr>
            <a:r>
              <a:rPr lang="fr-CI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Facilitation des collaborations nationales et transfrontalières </a:t>
            </a:r>
            <a:r>
              <a:rPr lang="fr-C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la conservation de la biodiversité</a:t>
            </a:r>
          </a:p>
          <a:p>
            <a:pPr marL="5842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fr-CI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4200"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CI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place d'un "réseau de plateformes" à différentes échelles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t="4020" r="9515" b="9531"/>
          <a:stretch/>
        </p:blipFill>
        <p:spPr>
          <a:xfrm>
            <a:off x="269353" y="1212612"/>
            <a:ext cx="5092994" cy="4873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793200" y="4170477"/>
            <a:ext cx="586560" cy="41545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West Africa</a:t>
            </a:r>
            <a:endParaRPr sz="105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379760" y="4170457"/>
            <a:ext cx="624865" cy="415498"/>
          </a:xfrm>
          <a:prstGeom prst="rect">
            <a:avLst/>
          </a:prstGeom>
          <a:solidFill>
            <a:srgbClr val="F6F49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Central Africa</a:t>
            </a:r>
            <a:endParaRPr sz="105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004625" y="4170457"/>
            <a:ext cx="581584" cy="415498"/>
          </a:xfrm>
          <a:prstGeom prst="rect">
            <a:avLst/>
          </a:prstGeom>
          <a:solidFill>
            <a:srgbClr val="F8AA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East Africa</a:t>
            </a:r>
            <a:endParaRPr sz="105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93200" y="4614377"/>
            <a:ext cx="2310191" cy="103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 dirty="0" err="1">
                <a:solidFill>
                  <a:srgbClr val="0074A2"/>
                </a:solidFill>
                <a:latin typeface="Arial"/>
                <a:ea typeface="Arial"/>
                <a:cs typeface="Arial"/>
                <a:sym typeface="Arial"/>
              </a:rPr>
              <a:t>Plateformes</a:t>
            </a:r>
            <a:r>
              <a:rPr lang="en-GB" sz="1300" b="1" i="0" u="none" strike="noStrike" cap="none" dirty="0">
                <a:solidFill>
                  <a:srgbClr val="0074A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300" b="1" i="0" u="none" strike="noStrike" cap="none" dirty="0" err="1">
                <a:solidFill>
                  <a:srgbClr val="0074A2"/>
                </a:solidFill>
                <a:latin typeface="Arial"/>
                <a:ea typeface="Arial"/>
                <a:cs typeface="Arial"/>
                <a:sym typeface="Arial"/>
              </a:rPr>
              <a:t>Nationales</a:t>
            </a:r>
            <a:r>
              <a:rPr lang="en-GB" sz="1300" b="1" i="0" u="none" strike="noStrike" cap="none" dirty="0">
                <a:solidFill>
                  <a:srgbClr val="0074A2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dirty="0"/>
          </a:p>
          <a:p>
            <a:pPr lvl="0">
              <a:buSzPts val="1200"/>
            </a:pPr>
            <a:r>
              <a:rPr lang="en-GB" sz="1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Cabo Verde, Sierra Leone, Burkina Faso, Côte d‘Ivoire, Gabon, DR Congo,                     Ethiopia, Madagascar</a:t>
            </a:r>
            <a:endParaRPr sz="1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431800" y="1369534"/>
            <a:ext cx="8758626" cy="4198587"/>
          </a:xfrm>
          <a:prstGeom prst="upArrow">
            <a:avLst>
              <a:gd name="adj1" fmla="val 50000"/>
              <a:gd name="adj2" fmla="val 87023"/>
            </a:avLst>
          </a:prstGeom>
          <a:gradFill>
            <a:gsLst>
              <a:gs pos="0">
                <a:schemeClr val="accent3"/>
              </a:gs>
              <a:gs pos="100000">
                <a:srgbClr val="DDDDDD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596158" y="-76242"/>
            <a:ext cx="10456779" cy="76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théorie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changement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selon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3400" b="1" i="0" u="none" strike="noStrike" cap="none" dirty="0" err="1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3400" b="1" i="0" u="none" strike="noStrike" cap="none" dirty="0">
                <a:solidFill>
                  <a:srgbClr val="007E84"/>
                </a:solidFill>
                <a:latin typeface="Arial"/>
                <a:ea typeface="Arial"/>
                <a:cs typeface="Arial"/>
                <a:sym typeface="Arial"/>
              </a:rPr>
              <a:t> CABES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386080" y="84328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339365" y="5757356"/>
            <a:ext cx="10886098" cy="400069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171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Grâce à des initiatives </a:t>
            </a:r>
            <a:r>
              <a:rPr lang="en-GB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ciblées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à la mise </a:t>
            </a:r>
            <a:r>
              <a:rPr lang="en-GB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848668" y="3759229"/>
            <a:ext cx="1894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</a:t>
            </a:r>
          </a:p>
          <a:p>
            <a:pPr lvl="0" algn="ctr"/>
            <a:r>
              <a:rPr lang="en-GB" sz="2000" dirty="0"/>
              <a:t>de MSc.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SPIBES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 flipH="1">
            <a:off x="3472914" y="3729851"/>
            <a:ext cx="25089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 de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durée/MOOCs </a:t>
            </a:r>
            <a:r>
              <a:rPr lang="en-GB" sz="2000" dirty="0"/>
              <a:t>pour les </a:t>
            </a:r>
            <a:r>
              <a:rPr lang="en-GB" sz="2000" dirty="0" err="1"/>
              <a:t>professionnels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/>
          <p:nvPr/>
        </p:nvSpPr>
        <p:spPr>
          <a:xfrm flipH="1">
            <a:off x="6711317" y="3575962"/>
            <a:ext cx="298971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Plateformes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Nationales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20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sous-</a:t>
            </a:r>
            <a:r>
              <a:rPr lang="en-GB" sz="20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Science-Politique-Practique scales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9544638" y="3441781"/>
            <a:ext cx="480768" cy="1708566"/>
          </a:xfrm>
          <a:prstGeom prst="rightBrace">
            <a:avLst>
              <a:gd name="adj1" fmla="val 48039"/>
              <a:gd name="adj2" fmla="val 51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9994449" y="3844671"/>
            <a:ext cx="195135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Ecosystème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avec des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acteurs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1310444" y="2316121"/>
            <a:ext cx="71078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2000" b="1" dirty="0"/>
              <a:t>Sensibilisation et implication </a:t>
            </a:r>
            <a:r>
              <a:rPr lang="en-GB" sz="2000" b="1" dirty="0" err="1"/>
              <a:t>renforcées</a:t>
            </a:r>
            <a:r>
              <a:rPr lang="en-GB" sz="2000" b="1" dirty="0"/>
              <a:t> dans les </a:t>
            </a:r>
            <a:r>
              <a:rPr lang="en-GB" sz="2000" b="1" dirty="0" err="1"/>
              <a:t>activités</a:t>
            </a:r>
            <a:r>
              <a:rPr lang="en-GB" sz="2000" b="1" dirty="0"/>
              <a:t> de </a:t>
            </a:r>
            <a:r>
              <a:rPr lang="en-GB" sz="2000" b="1" dirty="0" err="1"/>
              <a:t>l'IPBES</a:t>
            </a:r>
            <a:r>
              <a:rPr lang="en-GB" sz="2000" b="1" dirty="0"/>
              <a:t> et les </a:t>
            </a:r>
            <a:r>
              <a:rPr lang="en-GB" sz="2000" b="1" dirty="0" err="1"/>
              <a:t>partenariats</a:t>
            </a:r>
            <a:r>
              <a:rPr lang="en-GB" sz="2000" b="1" dirty="0"/>
              <a:t> </a:t>
            </a:r>
            <a:r>
              <a:rPr lang="en-GB" sz="2000" b="1" dirty="0" err="1"/>
              <a:t>intracontinentaux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259781" y="838004"/>
            <a:ext cx="944124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2400" b="1" dirty="0" err="1"/>
              <a:t>L'utilisation</a:t>
            </a:r>
            <a:r>
              <a:rPr lang="en-GB" sz="2400" b="1" dirty="0"/>
              <a:t> durable et la conservation de la </a:t>
            </a:r>
            <a:r>
              <a:rPr lang="en-GB" sz="2400" b="1" dirty="0" err="1"/>
              <a:t>biodiversité</a:t>
            </a:r>
            <a:r>
              <a:rPr lang="en-GB" sz="2400" b="1" dirty="0"/>
              <a:t> </a:t>
            </a:r>
          </a:p>
          <a:p>
            <a:pPr lvl="0" algn="ctr"/>
            <a:r>
              <a:rPr lang="en-GB" sz="1800" b="1" dirty="0" err="1"/>
              <a:t>Changement</a:t>
            </a:r>
            <a:r>
              <a:rPr lang="en-GB" sz="1800" b="1" dirty="0"/>
              <a:t> </a:t>
            </a:r>
            <a:r>
              <a:rPr lang="en-GB" sz="1800" b="1" dirty="0" err="1"/>
              <a:t>transformationnel</a:t>
            </a:r>
            <a:r>
              <a:rPr lang="en-GB" sz="1800" b="1" dirty="0"/>
              <a:t> et </a:t>
            </a:r>
            <a:r>
              <a:rPr lang="en-GB" sz="1800" b="1" dirty="0" err="1"/>
              <a:t>réformes</a:t>
            </a:r>
            <a:r>
              <a:rPr lang="en-GB" sz="1800" b="1" dirty="0"/>
              <a:t> politiques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NEA Brand Colour">
      <a:dk1>
        <a:srgbClr val="007E84"/>
      </a:dk1>
      <a:lt1>
        <a:srgbClr val="FFFFFF"/>
      </a:lt1>
      <a:dk2>
        <a:srgbClr val="AFCB27"/>
      </a:dk2>
      <a:lt2>
        <a:srgbClr val="E7E6E6"/>
      </a:lt2>
      <a:accent1>
        <a:srgbClr val="009BD9"/>
      </a:accent1>
      <a:accent2>
        <a:srgbClr val="E5A100"/>
      </a:accent2>
      <a:accent3>
        <a:srgbClr val="B4B4B4"/>
      </a:accent3>
      <a:accent4>
        <a:srgbClr val="86631E"/>
      </a:accent4>
      <a:accent5>
        <a:srgbClr val="57575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A Brand Colour">
      <a:dk1>
        <a:srgbClr val="007E84"/>
      </a:dk1>
      <a:lt1>
        <a:srgbClr val="FFFFFF"/>
      </a:lt1>
      <a:dk2>
        <a:srgbClr val="AFCB27"/>
      </a:dk2>
      <a:lt2>
        <a:srgbClr val="E7E6E6"/>
      </a:lt2>
      <a:accent1>
        <a:srgbClr val="009BD9"/>
      </a:accent1>
      <a:accent2>
        <a:srgbClr val="E5A100"/>
      </a:accent2>
      <a:accent3>
        <a:srgbClr val="B4B4B4"/>
      </a:accent3>
      <a:accent4>
        <a:srgbClr val="86631E"/>
      </a:accent4>
      <a:accent5>
        <a:srgbClr val="57575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1406</Words>
  <Application>Microsoft Macintosh PowerPoint</Application>
  <PresentationFormat>Grand écran</PresentationFormat>
  <Paragraphs>169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Noto Sans Symbols</vt:lpstr>
      <vt:lpstr>Wingdings</vt:lpstr>
      <vt:lpstr>1_Office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ZEF</dc:creator>
  <cp:lastModifiedBy>KF49241</cp:lastModifiedBy>
  <cp:revision>29</cp:revision>
  <dcterms:modified xsi:type="dcterms:W3CDTF">2024-06-13T10:04:19Z</dcterms:modified>
</cp:coreProperties>
</file>