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58" r:id="rId6"/>
    <p:sldId id="265" r:id="rId7"/>
    <p:sldId id="261" r:id="rId8"/>
    <p:sldId id="262" r:id="rId9"/>
    <p:sldId id="263" r:id="rId10"/>
    <p:sldId id="264"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92" d="100"/>
          <a:sy n="92" d="100"/>
        </p:scale>
        <p:origin x="33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B1236-2B9C-4329-92F4-A0A158888AF2}" type="doc">
      <dgm:prSet loTypeId="urn:microsoft.com/office/officeart/2005/8/layout/chevron2" loCatId="process" qsTypeId="urn:microsoft.com/office/officeart/2005/8/quickstyle/3d3" qsCatId="3D" csTypeId="urn:microsoft.com/office/officeart/2005/8/colors/colorful1" csCatId="colorful" phldr="1"/>
      <dgm:spPr/>
      <dgm:t>
        <a:bodyPr/>
        <a:lstStyle/>
        <a:p>
          <a:endParaRPr lang="fr-FR"/>
        </a:p>
      </dgm:t>
    </dgm:pt>
    <dgm:pt modelId="{BB65FB4B-69E3-4B05-BE32-63722A28E2B2}">
      <dgm:prSet phldrT="[Texte]" custT="1"/>
      <dgm:spPr/>
      <dgm:t>
        <a:bodyPr/>
        <a:lstStyle/>
        <a:p>
          <a:r>
            <a:rPr lang="fr-FR" sz="2400" b="1" dirty="0"/>
            <a:t>1</a:t>
          </a:r>
        </a:p>
      </dgm:t>
    </dgm:pt>
    <dgm:pt modelId="{A15B2FB0-64B0-4D27-8255-F953909C732E}" type="parTrans" cxnId="{9AC55FE6-2306-42C7-A834-F6A005C2EED0}">
      <dgm:prSet/>
      <dgm:spPr/>
      <dgm:t>
        <a:bodyPr/>
        <a:lstStyle/>
        <a:p>
          <a:endParaRPr lang="fr-FR"/>
        </a:p>
      </dgm:t>
    </dgm:pt>
    <dgm:pt modelId="{71299E4A-60CF-4754-A3BF-862E62C0735F}" type="sibTrans" cxnId="{9AC55FE6-2306-42C7-A834-F6A005C2EED0}">
      <dgm:prSet/>
      <dgm:spPr/>
      <dgm:t>
        <a:bodyPr/>
        <a:lstStyle/>
        <a:p>
          <a:endParaRPr lang="fr-FR"/>
        </a:p>
      </dgm:t>
    </dgm:pt>
    <dgm:pt modelId="{D69D6CCC-EA85-404C-926C-8037C00EE2F8}">
      <dgm:prSet phldrT="[Texte]" custT="1"/>
      <dgm:spPr/>
      <dgm:t>
        <a:bodyPr/>
        <a:lstStyle/>
        <a:p>
          <a:r>
            <a:rPr lang="fr-FR" sz="2800" b="1" dirty="0"/>
            <a:t>Présentation &amp; Bibliographie</a:t>
          </a:r>
        </a:p>
      </dgm:t>
    </dgm:pt>
    <dgm:pt modelId="{141AD270-9CEA-493F-B199-E53179F8999D}" type="parTrans" cxnId="{1F0A99B1-DEBF-42F2-9CEA-BBC848578185}">
      <dgm:prSet/>
      <dgm:spPr/>
      <dgm:t>
        <a:bodyPr/>
        <a:lstStyle/>
        <a:p>
          <a:endParaRPr lang="fr-FR"/>
        </a:p>
      </dgm:t>
    </dgm:pt>
    <dgm:pt modelId="{2E3B8284-F9D1-4D6D-B52B-45E5E210EA69}" type="sibTrans" cxnId="{1F0A99B1-DEBF-42F2-9CEA-BBC848578185}">
      <dgm:prSet/>
      <dgm:spPr/>
      <dgm:t>
        <a:bodyPr/>
        <a:lstStyle/>
        <a:p>
          <a:endParaRPr lang="fr-FR"/>
        </a:p>
      </dgm:t>
    </dgm:pt>
    <dgm:pt modelId="{9E7F1AED-9BF9-48AB-91EE-B912ABE4DFDC}">
      <dgm:prSet custT="1"/>
      <dgm:spPr/>
      <dgm:t>
        <a:bodyPr/>
        <a:lstStyle/>
        <a:p>
          <a:r>
            <a:rPr lang="fr-FR" sz="2400" b="1" dirty="0"/>
            <a:t>4</a:t>
          </a:r>
        </a:p>
      </dgm:t>
    </dgm:pt>
    <dgm:pt modelId="{BB9D5F75-EC30-44DD-9872-E95B59FEBD9D}" type="parTrans" cxnId="{5F365E1B-93B3-4F88-91AB-E65D735A5F16}">
      <dgm:prSet/>
      <dgm:spPr/>
      <dgm:t>
        <a:bodyPr/>
        <a:lstStyle/>
        <a:p>
          <a:endParaRPr lang="fr-FR"/>
        </a:p>
      </dgm:t>
    </dgm:pt>
    <dgm:pt modelId="{D73A32B4-5100-43B7-BC38-ABDF66C61129}" type="sibTrans" cxnId="{5F365E1B-93B3-4F88-91AB-E65D735A5F16}">
      <dgm:prSet/>
      <dgm:spPr/>
      <dgm:t>
        <a:bodyPr/>
        <a:lstStyle/>
        <a:p>
          <a:endParaRPr lang="fr-FR"/>
        </a:p>
      </dgm:t>
    </dgm:pt>
    <dgm:pt modelId="{9F6EF865-3BBD-437F-B35A-4B173582AEB7}">
      <dgm:prSet custT="1"/>
      <dgm:spPr/>
      <dgm:t>
        <a:bodyPr/>
        <a:lstStyle/>
        <a:p>
          <a:r>
            <a:rPr lang="fr-FR" sz="2400" b="1" dirty="0"/>
            <a:t>3</a:t>
          </a:r>
        </a:p>
      </dgm:t>
    </dgm:pt>
    <dgm:pt modelId="{DF11EB31-A582-4462-91F8-92C649CA0941}" type="parTrans" cxnId="{0861D574-C6C5-48F4-BC6E-4A4FA1262C37}">
      <dgm:prSet/>
      <dgm:spPr/>
      <dgm:t>
        <a:bodyPr/>
        <a:lstStyle/>
        <a:p>
          <a:endParaRPr lang="fr-FR"/>
        </a:p>
      </dgm:t>
    </dgm:pt>
    <dgm:pt modelId="{2A21E930-B9A7-4CF5-9EB0-8231F4115018}" type="sibTrans" cxnId="{0861D574-C6C5-48F4-BC6E-4A4FA1262C37}">
      <dgm:prSet/>
      <dgm:spPr/>
      <dgm:t>
        <a:bodyPr/>
        <a:lstStyle/>
        <a:p>
          <a:endParaRPr lang="fr-FR"/>
        </a:p>
      </dgm:t>
    </dgm:pt>
    <dgm:pt modelId="{FCF06871-BD8C-48C6-9A3B-0AA0BB558FE9}">
      <dgm:prSet custT="1"/>
      <dgm:spPr/>
      <dgm:t>
        <a:bodyPr/>
        <a:lstStyle/>
        <a:p>
          <a:r>
            <a:rPr lang="fr-FR" sz="2400" b="1" dirty="0"/>
            <a:t>2</a:t>
          </a:r>
        </a:p>
      </dgm:t>
    </dgm:pt>
    <dgm:pt modelId="{DFD78331-3211-4B61-9407-5543B8DB212E}" type="parTrans" cxnId="{346B38CE-60F9-4AA7-8562-0EB0B503BEA4}">
      <dgm:prSet/>
      <dgm:spPr/>
      <dgm:t>
        <a:bodyPr/>
        <a:lstStyle/>
        <a:p>
          <a:endParaRPr lang="fr-FR"/>
        </a:p>
      </dgm:t>
    </dgm:pt>
    <dgm:pt modelId="{30616B84-5BD7-47AB-81A3-362ABC98F1E9}" type="sibTrans" cxnId="{346B38CE-60F9-4AA7-8562-0EB0B503BEA4}">
      <dgm:prSet/>
      <dgm:spPr/>
      <dgm:t>
        <a:bodyPr/>
        <a:lstStyle/>
        <a:p>
          <a:endParaRPr lang="fr-FR"/>
        </a:p>
      </dgm:t>
    </dgm:pt>
    <dgm:pt modelId="{0D8129E3-8852-47F1-A56D-6C187FF1BA09}">
      <dgm:prSet custT="1"/>
      <dgm:spPr/>
      <dgm:t>
        <a:bodyPr/>
        <a:lstStyle/>
        <a:p>
          <a:r>
            <a:rPr lang="fr-FR" sz="2800" b="1" dirty="0"/>
            <a:t>Contexte de prolifération et de valorisation du typha</a:t>
          </a:r>
        </a:p>
      </dgm:t>
    </dgm:pt>
    <dgm:pt modelId="{19719194-63BF-4B7B-827B-28F4833F5DEF}" type="parTrans" cxnId="{0E910BD0-33A0-431B-A443-2847147EBB93}">
      <dgm:prSet/>
      <dgm:spPr/>
      <dgm:t>
        <a:bodyPr/>
        <a:lstStyle/>
        <a:p>
          <a:endParaRPr lang="fr-FR"/>
        </a:p>
      </dgm:t>
    </dgm:pt>
    <dgm:pt modelId="{7AC002EA-59BE-4266-9599-29DB461B8517}" type="sibTrans" cxnId="{0E910BD0-33A0-431B-A443-2847147EBB93}">
      <dgm:prSet/>
      <dgm:spPr/>
      <dgm:t>
        <a:bodyPr/>
        <a:lstStyle/>
        <a:p>
          <a:endParaRPr lang="fr-FR"/>
        </a:p>
      </dgm:t>
    </dgm:pt>
    <dgm:pt modelId="{22DA244D-8679-440C-ACFA-9687E25D43B2}">
      <dgm:prSet custT="1"/>
      <dgm:spPr/>
      <dgm:t>
        <a:bodyPr/>
        <a:lstStyle/>
        <a:p>
          <a:r>
            <a:rPr lang="fr-FR" sz="2800" b="1" dirty="0"/>
            <a:t>Valorisation locale du Typha</a:t>
          </a:r>
        </a:p>
      </dgm:t>
    </dgm:pt>
    <dgm:pt modelId="{AE96BE8D-3F96-47D8-9836-2CE7A150DA81}" type="parTrans" cxnId="{F9415E8D-B94B-4571-A6CE-059BFD49BBBA}">
      <dgm:prSet/>
      <dgm:spPr/>
      <dgm:t>
        <a:bodyPr/>
        <a:lstStyle/>
        <a:p>
          <a:endParaRPr lang="fr-FR"/>
        </a:p>
      </dgm:t>
    </dgm:pt>
    <dgm:pt modelId="{177F280E-87D8-48A9-9210-55E15FCA0D06}" type="sibTrans" cxnId="{F9415E8D-B94B-4571-A6CE-059BFD49BBBA}">
      <dgm:prSet/>
      <dgm:spPr/>
      <dgm:t>
        <a:bodyPr/>
        <a:lstStyle/>
        <a:p>
          <a:endParaRPr lang="fr-FR"/>
        </a:p>
      </dgm:t>
    </dgm:pt>
    <dgm:pt modelId="{DAC937E0-798F-4105-9A80-0CFD84EAF8A4}">
      <dgm:prSet custT="1"/>
      <dgm:spPr/>
      <dgm:t>
        <a:bodyPr/>
        <a:lstStyle/>
        <a:p>
          <a:r>
            <a:rPr lang="fr-FR" sz="2800" b="1" dirty="0"/>
            <a:t>Impacts : Economiques - Environnementaux</a:t>
          </a:r>
          <a:endParaRPr lang="fr-FR" sz="6600" b="1" dirty="0"/>
        </a:p>
      </dgm:t>
    </dgm:pt>
    <dgm:pt modelId="{00B6D243-438F-4548-8035-1FDEA076F96E}" type="parTrans" cxnId="{3DD06C0A-58E9-476B-AEFE-9A2BCA6C429C}">
      <dgm:prSet/>
      <dgm:spPr/>
      <dgm:t>
        <a:bodyPr/>
        <a:lstStyle/>
        <a:p>
          <a:endParaRPr lang="fr-FR"/>
        </a:p>
      </dgm:t>
    </dgm:pt>
    <dgm:pt modelId="{3864943B-9228-43AF-826B-C0A9E6E1873E}" type="sibTrans" cxnId="{3DD06C0A-58E9-476B-AEFE-9A2BCA6C429C}">
      <dgm:prSet/>
      <dgm:spPr/>
      <dgm:t>
        <a:bodyPr/>
        <a:lstStyle/>
        <a:p>
          <a:endParaRPr lang="fr-FR"/>
        </a:p>
      </dgm:t>
    </dgm:pt>
    <dgm:pt modelId="{E7FD4069-72A0-4804-9F40-80398DF61851}" type="pres">
      <dgm:prSet presAssocID="{AAFB1236-2B9C-4329-92F4-A0A158888AF2}" presName="linearFlow" presStyleCnt="0">
        <dgm:presLayoutVars>
          <dgm:dir/>
          <dgm:animLvl val="lvl"/>
          <dgm:resizeHandles val="exact"/>
        </dgm:presLayoutVars>
      </dgm:prSet>
      <dgm:spPr/>
    </dgm:pt>
    <dgm:pt modelId="{5A5AB1C0-F85C-4BC8-AE89-B1FC9E86771F}" type="pres">
      <dgm:prSet presAssocID="{BB65FB4B-69E3-4B05-BE32-63722A28E2B2}" presName="composite" presStyleCnt="0"/>
      <dgm:spPr/>
    </dgm:pt>
    <dgm:pt modelId="{FA53E2E6-0B73-4366-964E-146100D7D429}" type="pres">
      <dgm:prSet presAssocID="{BB65FB4B-69E3-4B05-BE32-63722A28E2B2}" presName="parentText" presStyleLbl="alignNode1" presStyleIdx="0" presStyleCnt="4" custScaleX="121698">
        <dgm:presLayoutVars>
          <dgm:chMax val="1"/>
          <dgm:bulletEnabled val="1"/>
        </dgm:presLayoutVars>
      </dgm:prSet>
      <dgm:spPr/>
    </dgm:pt>
    <dgm:pt modelId="{119FBC90-E853-4584-B552-5931F2F89CF5}" type="pres">
      <dgm:prSet presAssocID="{BB65FB4B-69E3-4B05-BE32-63722A28E2B2}" presName="descendantText" presStyleLbl="alignAcc1" presStyleIdx="0" presStyleCnt="4" custScaleX="95890" custScaleY="104931" custLinFactNeighborX="3331" custLinFactNeighborY="-2105">
        <dgm:presLayoutVars>
          <dgm:bulletEnabled val="1"/>
        </dgm:presLayoutVars>
      </dgm:prSet>
      <dgm:spPr/>
    </dgm:pt>
    <dgm:pt modelId="{8671F2FE-BEF4-4B2B-8889-3D46D7C5F0B2}" type="pres">
      <dgm:prSet presAssocID="{71299E4A-60CF-4754-A3BF-862E62C0735F}" presName="sp" presStyleCnt="0"/>
      <dgm:spPr/>
    </dgm:pt>
    <dgm:pt modelId="{E961E1C4-4141-4B39-A3A8-668F694F5428}" type="pres">
      <dgm:prSet presAssocID="{FCF06871-BD8C-48C6-9A3B-0AA0BB558FE9}" presName="composite" presStyleCnt="0"/>
      <dgm:spPr/>
    </dgm:pt>
    <dgm:pt modelId="{0F63C4E2-FAB2-48E9-9012-F66BB479FE7D}" type="pres">
      <dgm:prSet presAssocID="{FCF06871-BD8C-48C6-9A3B-0AA0BB558FE9}" presName="parentText" presStyleLbl="alignNode1" presStyleIdx="1" presStyleCnt="4" custScaleX="105031">
        <dgm:presLayoutVars>
          <dgm:chMax val="1"/>
          <dgm:bulletEnabled val="1"/>
        </dgm:presLayoutVars>
      </dgm:prSet>
      <dgm:spPr/>
    </dgm:pt>
    <dgm:pt modelId="{1AB9077A-0BCF-47E3-902F-6C92D52FB007}" type="pres">
      <dgm:prSet presAssocID="{FCF06871-BD8C-48C6-9A3B-0AA0BB558FE9}" presName="descendantText" presStyleLbl="alignAcc1" presStyleIdx="1" presStyleCnt="4" custScaleX="96820" custLinFactNeighborX="2231" custLinFactNeighborY="2404">
        <dgm:presLayoutVars>
          <dgm:bulletEnabled val="1"/>
        </dgm:presLayoutVars>
      </dgm:prSet>
      <dgm:spPr/>
    </dgm:pt>
    <dgm:pt modelId="{B98EE41B-131B-4CD4-8D68-1636E9003F58}" type="pres">
      <dgm:prSet presAssocID="{30616B84-5BD7-47AB-81A3-362ABC98F1E9}" presName="sp" presStyleCnt="0"/>
      <dgm:spPr/>
    </dgm:pt>
    <dgm:pt modelId="{6221F670-C511-4766-8187-D045A3764E2E}" type="pres">
      <dgm:prSet presAssocID="{9F6EF865-3BBD-437F-B35A-4B173582AEB7}" presName="composite" presStyleCnt="0"/>
      <dgm:spPr/>
    </dgm:pt>
    <dgm:pt modelId="{CBEA6892-334C-44D6-BE8F-CFA1ABD1A32A}" type="pres">
      <dgm:prSet presAssocID="{9F6EF865-3BBD-437F-B35A-4B173582AEB7}" presName="parentText" presStyleLbl="alignNode1" presStyleIdx="2" presStyleCnt="4" custScaleX="113209">
        <dgm:presLayoutVars>
          <dgm:chMax val="1"/>
          <dgm:bulletEnabled val="1"/>
        </dgm:presLayoutVars>
      </dgm:prSet>
      <dgm:spPr/>
    </dgm:pt>
    <dgm:pt modelId="{40152C6D-A63B-496A-BF68-5132F789F967}" type="pres">
      <dgm:prSet presAssocID="{9F6EF865-3BBD-437F-B35A-4B173582AEB7}" presName="descendantText" presStyleLbl="alignAcc1" presStyleIdx="2" presStyleCnt="4" custScaleX="96561" custLinFactNeighborX="2471" custLinFactNeighborY="0">
        <dgm:presLayoutVars>
          <dgm:bulletEnabled val="1"/>
        </dgm:presLayoutVars>
      </dgm:prSet>
      <dgm:spPr/>
    </dgm:pt>
    <dgm:pt modelId="{E734FD35-55F4-4B1E-8F94-D9B828F9CF8D}" type="pres">
      <dgm:prSet presAssocID="{2A21E930-B9A7-4CF5-9EB0-8231F4115018}" presName="sp" presStyleCnt="0"/>
      <dgm:spPr/>
    </dgm:pt>
    <dgm:pt modelId="{37AED179-1F14-469B-BC5B-C470850ADB17}" type="pres">
      <dgm:prSet presAssocID="{9E7F1AED-9BF9-48AB-91EE-B912ABE4DFDC}" presName="composite" presStyleCnt="0"/>
      <dgm:spPr/>
    </dgm:pt>
    <dgm:pt modelId="{6A805CB3-7376-45AE-B4DE-5729B22C253A}" type="pres">
      <dgm:prSet presAssocID="{9E7F1AED-9BF9-48AB-91EE-B912ABE4DFDC}" presName="parentText" presStyleLbl="alignNode1" presStyleIdx="3" presStyleCnt="4" custScaleX="123906">
        <dgm:presLayoutVars>
          <dgm:chMax val="1"/>
          <dgm:bulletEnabled val="1"/>
        </dgm:presLayoutVars>
      </dgm:prSet>
      <dgm:spPr/>
    </dgm:pt>
    <dgm:pt modelId="{0511A195-3E67-4005-9D54-EF3877FDEC1F}" type="pres">
      <dgm:prSet presAssocID="{9E7F1AED-9BF9-48AB-91EE-B912ABE4DFDC}" presName="descendantText" presStyleLbl="alignAcc1" presStyleIdx="3" presStyleCnt="4" custScaleX="95481" custScaleY="104369" custLinFactNeighborX="2837" custLinFactNeighborY="18026">
        <dgm:presLayoutVars>
          <dgm:bulletEnabled val="1"/>
        </dgm:presLayoutVars>
      </dgm:prSet>
      <dgm:spPr/>
    </dgm:pt>
  </dgm:ptLst>
  <dgm:cxnLst>
    <dgm:cxn modelId="{3DD06C0A-58E9-476B-AEFE-9A2BCA6C429C}" srcId="{9E7F1AED-9BF9-48AB-91EE-B912ABE4DFDC}" destId="{DAC937E0-798F-4105-9A80-0CFD84EAF8A4}" srcOrd="0" destOrd="0" parTransId="{00B6D243-438F-4548-8035-1FDEA076F96E}" sibTransId="{3864943B-9228-43AF-826B-C0A9E6E1873E}"/>
    <dgm:cxn modelId="{A30BE012-7035-424E-9BF8-59FBF06A121C}" type="presOf" srcId="{D69D6CCC-EA85-404C-926C-8037C00EE2F8}" destId="{119FBC90-E853-4584-B552-5931F2F89CF5}" srcOrd="0" destOrd="0" presId="urn:microsoft.com/office/officeart/2005/8/layout/chevron2"/>
    <dgm:cxn modelId="{5F365E1B-93B3-4F88-91AB-E65D735A5F16}" srcId="{AAFB1236-2B9C-4329-92F4-A0A158888AF2}" destId="{9E7F1AED-9BF9-48AB-91EE-B912ABE4DFDC}" srcOrd="3" destOrd="0" parTransId="{BB9D5F75-EC30-44DD-9872-E95B59FEBD9D}" sibTransId="{D73A32B4-5100-43B7-BC38-ABDF66C61129}"/>
    <dgm:cxn modelId="{0861D574-C6C5-48F4-BC6E-4A4FA1262C37}" srcId="{AAFB1236-2B9C-4329-92F4-A0A158888AF2}" destId="{9F6EF865-3BBD-437F-B35A-4B173582AEB7}" srcOrd="2" destOrd="0" parTransId="{DF11EB31-A582-4462-91F8-92C649CA0941}" sibTransId="{2A21E930-B9A7-4CF5-9EB0-8231F4115018}"/>
    <dgm:cxn modelId="{40F54D7B-8898-4698-821F-E784E0F78FA0}" type="presOf" srcId="{BB65FB4B-69E3-4B05-BE32-63722A28E2B2}" destId="{FA53E2E6-0B73-4366-964E-146100D7D429}" srcOrd="0" destOrd="0" presId="urn:microsoft.com/office/officeart/2005/8/layout/chevron2"/>
    <dgm:cxn modelId="{0EBB7681-802C-46D7-A086-88ECD06F7836}" type="presOf" srcId="{22DA244D-8679-440C-ACFA-9687E25D43B2}" destId="{40152C6D-A63B-496A-BF68-5132F789F967}" srcOrd="0" destOrd="0" presId="urn:microsoft.com/office/officeart/2005/8/layout/chevron2"/>
    <dgm:cxn modelId="{F9415E8D-B94B-4571-A6CE-059BFD49BBBA}" srcId="{9F6EF865-3BBD-437F-B35A-4B173582AEB7}" destId="{22DA244D-8679-440C-ACFA-9687E25D43B2}" srcOrd="0" destOrd="0" parTransId="{AE96BE8D-3F96-47D8-9836-2CE7A150DA81}" sibTransId="{177F280E-87D8-48A9-9210-55E15FCA0D06}"/>
    <dgm:cxn modelId="{946E969D-C5E0-40FF-8DE8-6AE41E334099}" type="presOf" srcId="{9E7F1AED-9BF9-48AB-91EE-B912ABE4DFDC}" destId="{6A805CB3-7376-45AE-B4DE-5729B22C253A}" srcOrd="0" destOrd="0" presId="urn:microsoft.com/office/officeart/2005/8/layout/chevron2"/>
    <dgm:cxn modelId="{1F0A99B1-DEBF-42F2-9CEA-BBC848578185}" srcId="{BB65FB4B-69E3-4B05-BE32-63722A28E2B2}" destId="{D69D6CCC-EA85-404C-926C-8037C00EE2F8}" srcOrd="0" destOrd="0" parTransId="{141AD270-9CEA-493F-B199-E53179F8999D}" sibTransId="{2E3B8284-F9D1-4D6D-B52B-45E5E210EA69}"/>
    <dgm:cxn modelId="{346B38CE-60F9-4AA7-8562-0EB0B503BEA4}" srcId="{AAFB1236-2B9C-4329-92F4-A0A158888AF2}" destId="{FCF06871-BD8C-48C6-9A3B-0AA0BB558FE9}" srcOrd="1" destOrd="0" parTransId="{DFD78331-3211-4B61-9407-5543B8DB212E}" sibTransId="{30616B84-5BD7-47AB-81A3-362ABC98F1E9}"/>
    <dgm:cxn modelId="{0E910BD0-33A0-431B-A443-2847147EBB93}" srcId="{FCF06871-BD8C-48C6-9A3B-0AA0BB558FE9}" destId="{0D8129E3-8852-47F1-A56D-6C187FF1BA09}" srcOrd="0" destOrd="0" parTransId="{19719194-63BF-4B7B-827B-28F4833F5DEF}" sibTransId="{7AC002EA-59BE-4266-9599-29DB461B8517}"/>
    <dgm:cxn modelId="{9AC55FE6-2306-42C7-A834-F6A005C2EED0}" srcId="{AAFB1236-2B9C-4329-92F4-A0A158888AF2}" destId="{BB65FB4B-69E3-4B05-BE32-63722A28E2B2}" srcOrd="0" destOrd="0" parTransId="{A15B2FB0-64B0-4D27-8255-F953909C732E}" sibTransId="{71299E4A-60CF-4754-A3BF-862E62C0735F}"/>
    <dgm:cxn modelId="{EC3803EA-79A8-4471-9FB7-266839909381}" type="presOf" srcId="{DAC937E0-798F-4105-9A80-0CFD84EAF8A4}" destId="{0511A195-3E67-4005-9D54-EF3877FDEC1F}" srcOrd="0" destOrd="0" presId="urn:microsoft.com/office/officeart/2005/8/layout/chevron2"/>
    <dgm:cxn modelId="{9C718AF0-13EF-4A4E-AF47-925057E6FD2C}" type="presOf" srcId="{0D8129E3-8852-47F1-A56D-6C187FF1BA09}" destId="{1AB9077A-0BCF-47E3-902F-6C92D52FB007}" srcOrd="0" destOrd="0" presId="urn:microsoft.com/office/officeart/2005/8/layout/chevron2"/>
    <dgm:cxn modelId="{2BF2C2F2-E204-48CA-A6FA-AF75A8B5C170}" type="presOf" srcId="{FCF06871-BD8C-48C6-9A3B-0AA0BB558FE9}" destId="{0F63C4E2-FAB2-48E9-9012-F66BB479FE7D}" srcOrd="0" destOrd="0" presId="urn:microsoft.com/office/officeart/2005/8/layout/chevron2"/>
    <dgm:cxn modelId="{F466A9F7-4BD2-433C-B633-B10B8F57273B}" type="presOf" srcId="{AAFB1236-2B9C-4329-92F4-A0A158888AF2}" destId="{E7FD4069-72A0-4804-9F40-80398DF61851}" srcOrd="0" destOrd="0" presId="urn:microsoft.com/office/officeart/2005/8/layout/chevron2"/>
    <dgm:cxn modelId="{FF44D8FC-CD4F-4257-ACF5-9A49BEEB592B}" type="presOf" srcId="{9F6EF865-3BBD-437F-B35A-4B173582AEB7}" destId="{CBEA6892-334C-44D6-BE8F-CFA1ABD1A32A}" srcOrd="0" destOrd="0" presId="urn:microsoft.com/office/officeart/2005/8/layout/chevron2"/>
    <dgm:cxn modelId="{3A4AF0B7-6EF1-41EA-B891-BDAE0FC5ACEA}" type="presParOf" srcId="{E7FD4069-72A0-4804-9F40-80398DF61851}" destId="{5A5AB1C0-F85C-4BC8-AE89-B1FC9E86771F}" srcOrd="0" destOrd="0" presId="urn:microsoft.com/office/officeart/2005/8/layout/chevron2"/>
    <dgm:cxn modelId="{60CE2D2E-322C-449B-8C6B-F361D6F15F7E}" type="presParOf" srcId="{5A5AB1C0-F85C-4BC8-AE89-B1FC9E86771F}" destId="{FA53E2E6-0B73-4366-964E-146100D7D429}" srcOrd="0" destOrd="0" presId="urn:microsoft.com/office/officeart/2005/8/layout/chevron2"/>
    <dgm:cxn modelId="{22C56587-7764-4EE4-87F4-BECFF9531F55}" type="presParOf" srcId="{5A5AB1C0-F85C-4BC8-AE89-B1FC9E86771F}" destId="{119FBC90-E853-4584-B552-5931F2F89CF5}" srcOrd="1" destOrd="0" presId="urn:microsoft.com/office/officeart/2005/8/layout/chevron2"/>
    <dgm:cxn modelId="{53FA33BE-6418-4785-B00F-6F2952FA7C77}" type="presParOf" srcId="{E7FD4069-72A0-4804-9F40-80398DF61851}" destId="{8671F2FE-BEF4-4B2B-8889-3D46D7C5F0B2}" srcOrd="1" destOrd="0" presId="urn:microsoft.com/office/officeart/2005/8/layout/chevron2"/>
    <dgm:cxn modelId="{F5F00B48-F081-4D58-8BF6-3F5624F2F449}" type="presParOf" srcId="{E7FD4069-72A0-4804-9F40-80398DF61851}" destId="{E961E1C4-4141-4B39-A3A8-668F694F5428}" srcOrd="2" destOrd="0" presId="urn:microsoft.com/office/officeart/2005/8/layout/chevron2"/>
    <dgm:cxn modelId="{F948C47E-F630-48AD-B92F-C11EE16807D0}" type="presParOf" srcId="{E961E1C4-4141-4B39-A3A8-668F694F5428}" destId="{0F63C4E2-FAB2-48E9-9012-F66BB479FE7D}" srcOrd="0" destOrd="0" presId="urn:microsoft.com/office/officeart/2005/8/layout/chevron2"/>
    <dgm:cxn modelId="{97D067FE-4EE0-4163-8594-AE5665A831CC}" type="presParOf" srcId="{E961E1C4-4141-4B39-A3A8-668F694F5428}" destId="{1AB9077A-0BCF-47E3-902F-6C92D52FB007}" srcOrd="1" destOrd="0" presId="urn:microsoft.com/office/officeart/2005/8/layout/chevron2"/>
    <dgm:cxn modelId="{CB7E9E54-242E-41B1-B487-554721480A6D}" type="presParOf" srcId="{E7FD4069-72A0-4804-9F40-80398DF61851}" destId="{B98EE41B-131B-4CD4-8D68-1636E9003F58}" srcOrd="3" destOrd="0" presId="urn:microsoft.com/office/officeart/2005/8/layout/chevron2"/>
    <dgm:cxn modelId="{48146B55-7EA6-4D9E-BFCE-66CA869F6D52}" type="presParOf" srcId="{E7FD4069-72A0-4804-9F40-80398DF61851}" destId="{6221F670-C511-4766-8187-D045A3764E2E}" srcOrd="4" destOrd="0" presId="urn:microsoft.com/office/officeart/2005/8/layout/chevron2"/>
    <dgm:cxn modelId="{215C6FCA-F2D2-459F-B413-8A47BED608FD}" type="presParOf" srcId="{6221F670-C511-4766-8187-D045A3764E2E}" destId="{CBEA6892-334C-44D6-BE8F-CFA1ABD1A32A}" srcOrd="0" destOrd="0" presId="urn:microsoft.com/office/officeart/2005/8/layout/chevron2"/>
    <dgm:cxn modelId="{8B3DA22A-EB88-4D7F-A447-253A798E2726}" type="presParOf" srcId="{6221F670-C511-4766-8187-D045A3764E2E}" destId="{40152C6D-A63B-496A-BF68-5132F789F967}" srcOrd="1" destOrd="0" presId="urn:microsoft.com/office/officeart/2005/8/layout/chevron2"/>
    <dgm:cxn modelId="{41959C52-9784-44E6-9D43-7148D7F3A74F}" type="presParOf" srcId="{E7FD4069-72A0-4804-9F40-80398DF61851}" destId="{E734FD35-55F4-4B1E-8F94-D9B828F9CF8D}" srcOrd="5" destOrd="0" presId="urn:microsoft.com/office/officeart/2005/8/layout/chevron2"/>
    <dgm:cxn modelId="{E23695BB-BC68-44C5-8B69-7D4DF41AF3F9}" type="presParOf" srcId="{E7FD4069-72A0-4804-9F40-80398DF61851}" destId="{37AED179-1F14-469B-BC5B-C470850ADB17}" srcOrd="6" destOrd="0" presId="urn:microsoft.com/office/officeart/2005/8/layout/chevron2"/>
    <dgm:cxn modelId="{C2682ADB-FB02-4071-96E9-A11D6714345F}" type="presParOf" srcId="{37AED179-1F14-469B-BC5B-C470850ADB17}" destId="{6A805CB3-7376-45AE-B4DE-5729B22C253A}" srcOrd="0" destOrd="0" presId="urn:microsoft.com/office/officeart/2005/8/layout/chevron2"/>
    <dgm:cxn modelId="{A85811BA-B649-448B-86A7-89D4E3A87B12}" type="presParOf" srcId="{37AED179-1F14-469B-BC5B-C470850ADB17}" destId="{0511A195-3E67-4005-9D54-EF3877FDEC1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3E2E6-0B73-4366-964E-146100D7D429}">
      <dsp:nvSpPr>
        <dsp:cNvPr id="0" name=""/>
        <dsp:cNvSpPr/>
      </dsp:nvSpPr>
      <dsp:spPr>
        <a:xfrm rot="5400000">
          <a:off x="-102142" y="142702"/>
          <a:ext cx="1493860" cy="1272598"/>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dirty="0"/>
            <a:t>1</a:t>
          </a:r>
        </a:p>
      </dsp:txBody>
      <dsp:txXfrm rot="-5400000">
        <a:off x="8489" y="668370"/>
        <a:ext cx="1272598" cy="221262"/>
      </dsp:txXfrm>
    </dsp:sp>
    <dsp:sp modelId="{119FBC90-E853-4584-B552-5931F2F89CF5}">
      <dsp:nvSpPr>
        <dsp:cNvPr id="0" name=""/>
        <dsp:cNvSpPr/>
      </dsp:nvSpPr>
      <dsp:spPr>
        <a:xfrm rot="5400000">
          <a:off x="3839770" y="-2533218"/>
          <a:ext cx="1019425" cy="6085862"/>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t>Présentation &amp; Bibliographie</a:t>
          </a:r>
        </a:p>
      </dsp:txBody>
      <dsp:txXfrm rot="-5400000">
        <a:off x="1306552" y="49764"/>
        <a:ext cx="6036098" cy="919897"/>
      </dsp:txXfrm>
    </dsp:sp>
    <dsp:sp modelId="{0F63C4E2-FAB2-48E9-9012-F66BB479FE7D}">
      <dsp:nvSpPr>
        <dsp:cNvPr id="0" name=""/>
        <dsp:cNvSpPr/>
      </dsp:nvSpPr>
      <dsp:spPr>
        <a:xfrm rot="5400000">
          <a:off x="-189286" y="1581032"/>
          <a:ext cx="1493860" cy="1098311"/>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dirty="0"/>
            <a:t>2</a:t>
          </a:r>
        </a:p>
      </dsp:txBody>
      <dsp:txXfrm rot="-5400000">
        <a:off x="8489" y="1932414"/>
        <a:ext cx="1098311" cy="395549"/>
      </dsp:txXfrm>
    </dsp:sp>
    <dsp:sp modelId="{1AB9077A-0BCF-47E3-902F-6C92D52FB007}">
      <dsp:nvSpPr>
        <dsp:cNvPr id="0" name=""/>
        <dsp:cNvSpPr/>
      </dsp:nvSpPr>
      <dsp:spPr>
        <a:xfrm rot="5400000">
          <a:off x="3834466" y="-1180337"/>
          <a:ext cx="971009" cy="6144887"/>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t>Contexte de prolifération et de valorisation du typha</a:t>
          </a:r>
        </a:p>
      </dsp:txBody>
      <dsp:txXfrm rot="-5400000">
        <a:off x="1247528" y="1454002"/>
        <a:ext cx="6097486" cy="876207"/>
      </dsp:txXfrm>
    </dsp:sp>
    <dsp:sp modelId="{CBEA6892-334C-44D6-BE8F-CFA1ABD1A32A}">
      <dsp:nvSpPr>
        <dsp:cNvPr id="0" name=""/>
        <dsp:cNvSpPr/>
      </dsp:nvSpPr>
      <dsp:spPr>
        <a:xfrm rot="5400000">
          <a:off x="-146527" y="2889460"/>
          <a:ext cx="1493860" cy="1183829"/>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dirty="0"/>
            <a:t>3</a:t>
          </a:r>
        </a:p>
      </dsp:txBody>
      <dsp:txXfrm rot="-5400000">
        <a:off x="8489" y="3326360"/>
        <a:ext cx="1183829" cy="310031"/>
      </dsp:txXfrm>
    </dsp:sp>
    <dsp:sp modelId="{40152C6D-A63B-496A-BF68-5132F789F967}">
      <dsp:nvSpPr>
        <dsp:cNvPr id="0" name=""/>
        <dsp:cNvSpPr/>
      </dsp:nvSpPr>
      <dsp:spPr>
        <a:xfrm rot="5400000">
          <a:off x="3842685" y="155724"/>
          <a:ext cx="971009" cy="6128449"/>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t>Valorisation locale du Typha</a:t>
          </a:r>
        </a:p>
      </dsp:txBody>
      <dsp:txXfrm rot="-5400000">
        <a:off x="1263966" y="2781845"/>
        <a:ext cx="6081048" cy="876207"/>
      </dsp:txXfrm>
    </dsp:sp>
    <dsp:sp modelId="{6A805CB3-7376-45AE-B4DE-5729B22C253A}">
      <dsp:nvSpPr>
        <dsp:cNvPr id="0" name=""/>
        <dsp:cNvSpPr/>
      </dsp:nvSpPr>
      <dsp:spPr>
        <a:xfrm rot="5400000">
          <a:off x="-90597" y="4205929"/>
          <a:ext cx="1493860" cy="1295687"/>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dirty="0"/>
            <a:t>4</a:t>
          </a:r>
        </a:p>
      </dsp:txBody>
      <dsp:txXfrm rot="-5400000">
        <a:off x="8490" y="4754687"/>
        <a:ext cx="1295687" cy="198173"/>
      </dsp:txXfrm>
    </dsp:sp>
    <dsp:sp modelId="{0511A195-3E67-4005-9D54-EF3877FDEC1F}">
      <dsp:nvSpPr>
        <dsp:cNvPr id="0" name=""/>
        <dsp:cNvSpPr/>
      </dsp:nvSpPr>
      <dsp:spPr>
        <a:xfrm rot="5400000">
          <a:off x="3855746" y="1737429"/>
          <a:ext cx="1013432" cy="605990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fr-FR" sz="2800" b="1" kern="1200" dirty="0"/>
            <a:t>Impacts : Economiques - Environnementaux</a:t>
          </a:r>
          <a:endParaRPr lang="fr-FR" sz="6600" b="1" kern="1200" dirty="0"/>
        </a:p>
      </dsp:txBody>
      <dsp:txXfrm rot="-5400000">
        <a:off x="1332510" y="4310137"/>
        <a:ext cx="6010432" cy="9144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E4249-20AF-E727-6064-5F005B49CAA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SN"/>
          </a:p>
        </p:txBody>
      </p:sp>
      <p:sp>
        <p:nvSpPr>
          <p:cNvPr id="3" name="Sous-titre 2">
            <a:extLst>
              <a:ext uri="{FF2B5EF4-FFF2-40B4-BE49-F238E27FC236}">
                <a16:creationId xmlns:a16="http://schemas.microsoft.com/office/drawing/2014/main" id="{EDC4DBEC-76B1-2CBD-8121-B45D5E39A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SN"/>
          </a:p>
        </p:txBody>
      </p:sp>
      <p:sp>
        <p:nvSpPr>
          <p:cNvPr id="4" name="Espace réservé de la date 3">
            <a:extLst>
              <a:ext uri="{FF2B5EF4-FFF2-40B4-BE49-F238E27FC236}">
                <a16:creationId xmlns:a16="http://schemas.microsoft.com/office/drawing/2014/main" id="{0ED39006-049E-742E-543C-622B95E15476}"/>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5" name="Espace réservé du pied de page 4">
            <a:extLst>
              <a:ext uri="{FF2B5EF4-FFF2-40B4-BE49-F238E27FC236}">
                <a16:creationId xmlns:a16="http://schemas.microsoft.com/office/drawing/2014/main" id="{6E1BD853-88DD-53AD-82C9-D58650F57C25}"/>
              </a:ext>
            </a:extLst>
          </p:cNvPr>
          <p:cNvSpPr>
            <a:spLocks noGrp="1"/>
          </p:cNvSpPr>
          <p:nvPr>
            <p:ph type="ftr" sz="quarter" idx="11"/>
          </p:nvPr>
        </p:nvSpPr>
        <p:spPr/>
        <p:txBody>
          <a:bodyPr/>
          <a:lstStyle/>
          <a:p>
            <a:endParaRPr lang="fr-SN"/>
          </a:p>
        </p:txBody>
      </p:sp>
      <p:sp>
        <p:nvSpPr>
          <p:cNvPr id="6" name="Espace réservé du numéro de diapositive 5">
            <a:extLst>
              <a:ext uri="{FF2B5EF4-FFF2-40B4-BE49-F238E27FC236}">
                <a16:creationId xmlns:a16="http://schemas.microsoft.com/office/drawing/2014/main" id="{2CE78D1A-49A2-89B2-A5D1-D60B08043331}"/>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332380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94FA03-2A65-ED2F-69A7-37A01AEE036F}"/>
              </a:ext>
            </a:extLst>
          </p:cNvPr>
          <p:cNvSpPr>
            <a:spLocks noGrp="1"/>
          </p:cNvSpPr>
          <p:nvPr>
            <p:ph type="title"/>
          </p:nvPr>
        </p:nvSpPr>
        <p:spPr/>
        <p:txBody>
          <a:bodyPr/>
          <a:lstStyle/>
          <a:p>
            <a:r>
              <a:rPr lang="fr-FR"/>
              <a:t>Modifiez le style du titre</a:t>
            </a:r>
            <a:endParaRPr lang="fr-SN"/>
          </a:p>
        </p:txBody>
      </p:sp>
      <p:sp>
        <p:nvSpPr>
          <p:cNvPr id="3" name="Espace réservé du texte vertical 2">
            <a:extLst>
              <a:ext uri="{FF2B5EF4-FFF2-40B4-BE49-F238E27FC236}">
                <a16:creationId xmlns:a16="http://schemas.microsoft.com/office/drawing/2014/main" id="{2C274F1B-3198-D631-1FD6-EEABBC4218C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4" name="Espace réservé de la date 3">
            <a:extLst>
              <a:ext uri="{FF2B5EF4-FFF2-40B4-BE49-F238E27FC236}">
                <a16:creationId xmlns:a16="http://schemas.microsoft.com/office/drawing/2014/main" id="{F351E2FD-C453-5A3C-EDD8-8695145D66D3}"/>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5" name="Espace réservé du pied de page 4">
            <a:extLst>
              <a:ext uri="{FF2B5EF4-FFF2-40B4-BE49-F238E27FC236}">
                <a16:creationId xmlns:a16="http://schemas.microsoft.com/office/drawing/2014/main" id="{CB9B69FF-9D29-F58C-1430-BF35F6E198D4}"/>
              </a:ext>
            </a:extLst>
          </p:cNvPr>
          <p:cNvSpPr>
            <a:spLocks noGrp="1"/>
          </p:cNvSpPr>
          <p:nvPr>
            <p:ph type="ftr" sz="quarter" idx="11"/>
          </p:nvPr>
        </p:nvSpPr>
        <p:spPr/>
        <p:txBody>
          <a:bodyPr/>
          <a:lstStyle/>
          <a:p>
            <a:endParaRPr lang="fr-SN"/>
          </a:p>
        </p:txBody>
      </p:sp>
      <p:sp>
        <p:nvSpPr>
          <p:cNvPr id="6" name="Espace réservé du numéro de diapositive 5">
            <a:extLst>
              <a:ext uri="{FF2B5EF4-FFF2-40B4-BE49-F238E27FC236}">
                <a16:creationId xmlns:a16="http://schemas.microsoft.com/office/drawing/2014/main" id="{3F30A25F-9FD8-CE1E-5BDD-9FB8773B4BE3}"/>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7713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82AE8E2-B2B9-C034-DD63-46964589CBF3}"/>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SN"/>
          </a:p>
        </p:txBody>
      </p:sp>
      <p:sp>
        <p:nvSpPr>
          <p:cNvPr id="3" name="Espace réservé du texte vertical 2">
            <a:extLst>
              <a:ext uri="{FF2B5EF4-FFF2-40B4-BE49-F238E27FC236}">
                <a16:creationId xmlns:a16="http://schemas.microsoft.com/office/drawing/2014/main" id="{054C45B2-8649-2936-7B81-F9EC1FEFC65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4" name="Espace réservé de la date 3">
            <a:extLst>
              <a:ext uri="{FF2B5EF4-FFF2-40B4-BE49-F238E27FC236}">
                <a16:creationId xmlns:a16="http://schemas.microsoft.com/office/drawing/2014/main" id="{417557CC-B7A7-7D13-E91E-A63ADFFC4E2C}"/>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5" name="Espace réservé du pied de page 4">
            <a:extLst>
              <a:ext uri="{FF2B5EF4-FFF2-40B4-BE49-F238E27FC236}">
                <a16:creationId xmlns:a16="http://schemas.microsoft.com/office/drawing/2014/main" id="{24173918-1F11-CB2C-A944-9343A26AD3DD}"/>
              </a:ext>
            </a:extLst>
          </p:cNvPr>
          <p:cNvSpPr>
            <a:spLocks noGrp="1"/>
          </p:cNvSpPr>
          <p:nvPr>
            <p:ph type="ftr" sz="quarter" idx="11"/>
          </p:nvPr>
        </p:nvSpPr>
        <p:spPr/>
        <p:txBody>
          <a:bodyPr/>
          <a:lstStyle/>
          <a:p>
            <a:endParaRPr lang="fr-SN"/>
          </a:p>
        </p:txBody>
      </p:sp>
      <p:sp>
        <p:nvSpPr>
          <p:cNvPr id="6" name="Espace réservé du numéro de diapositive 5">
            <a:extLst>
              <a:ext uri="{FF2B5EF4-FFF2-40B4-BE49-F238E27FC236}">
                <a16:creationId xmlns:a16="http://schemas.microsoft.com/office/drawing/2014/main" id="{B46AB867-082A-BC8C-4F19-03D24C075CC7}"/>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117194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49CDD-CE5B-D723-7F5B-A54051143B79}"/>
              </a:ext>
            </a:extLst>
          </p:cNvPr>
          <p:cNvSpPr>
            <a:spLocks noGrp="1"/>
          </p:cNvSpPr>
          <p:nvPr>
            <p:ph type="title"/>
          </p:nvPr>
        </p:nvSpPr>
        <p:spPr/>
        <p:txBody>
          <a:bodyPr/>
          <a:lstStyle/>
          <a:p>
            <a:r>
              <a:rPr lang="fr-FR"/>
              <a:t>Modifiez le style du titre</a:t>
            </a:r>
            <a:endParaRPr lang="fr-SN"/>
          </a:p>
        </p:txBody>
      </p:sp>
      <p:sp>
        <p:nvSpPr>
          <p:cNvPr id="3" name="Espace réservé du contenu 2">
            <a:extLst>
              <a:ext uri="{FF2B5EF4-FFF2-40B4-BE49-F238E27FC236}">
                <a16:creationId xmlns:a16="http://schemas.microsoft.com/office/drawing/2014/main" id="{1ABCCA89-4F83-15E7-DBB4-63601177E60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4" name="Espace réservé de la date 3">
            <a:extLst>
              <a:ext uri="{FF2B5EF4-FFF2-40B4-BE49-F238E27FC236}">
                <a16:creationId xmlns:a16="http://schemas.microsoft.com/office/drawing/2014/main" id="{552FB297-C9F8-9867-3F58-AF55B612086D}"/>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5" name="Espace réservé du pied de page 4">
            <a:extLst>
              <a:ext uri="{FF2B5EF4-FFF2-40B4-BE49-F238E27FC236}">
                <a16:creationId xmlns:a16="http://schemas.microsoft.com/office/drawing/2014/main" id="{A2B47B86-B1C0-F7A3-54B3-F832878DABBC}"/>
              </a:ext>
            </a:extLst>
          </p:cNvPr>
          <p:cNvSpPr>
            <a:spLocks noGrp="1"/>
          </p:cNvSpPr>
          <p:nvPr>
            <p:ph type="ftr" sz="quarter" idx="11"/>
          </p:nvPr>
        </p:nvSpPr>
        <p:spPr/>
        <p:txBody>
          <a:bodyPr/>
          <a:lstStyle/>
          <a:p>
            <a:endParaRPr lang="fr-SN"/>
          </a:p>
        </p:txBody>
      </p:sp>
      <p:sp>
        <p:nvSpPr>
          <p:cNvPr id="6" name="Espace réservé du numéro de diapositive 5">
            <a:extLst>
              <a:ext uri="{FF2B5EF4-FFF2-40B4-BE49-F238E27FC236}">
                <a16:creationId xmlns:a16="http://schemas.microsoft.com/office/drawing/2014/main" id="{E5BDECBE-F7D4-02C7-4322-85FEFD7F07A0}"/>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87623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EB455-A683-F0E4-16DD-067932BEF6D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SN"/>
          </a:p>
        </p:txBody>
      </p:sp>
      <p:sp>
        <p:nvSpPr>
          <p:cNvPr id="3" name="Espace réservé du texte 2">
            <a:extLst>
              <a:ext uri="{FF2B5EF4-FFF2-40B4-BE49-F238E27FC236}">
                <a16:creationId xmlns:a16="http://schemas.microsoft.com/office/drawing/2014/main" id="{24D21754-A69C-431C-2ABC-9C6B168813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DBF986C-9FAA-7D27-1A2B-D1F039D04A82}"/>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5" name="Espace réservé du pied de page 4">
            <a:extLst>
              <a:ext uri="{FF2B5EF4-FFF2-40B4-BE49-F238E27FC236}">
                <a16:creationId xmlns:a16="http://schemas.microsoft.com/office/drawing/2014/main" id="{1B210714-86C5-A603-95DE-4EB38DEBF53F}"/>
              </a:ext>
            </a:extLst>
          </p:cNvPr>
          <p:cNvSpPr>
            <a:spLocks noGrp="1"/>
          </p:cNvSpPr>
          <p:nvPr>
            <p:ph type="ftr" sz="quarter" idx="11"/>
          </p:nvPr>
        </p:nvSpPr>
        <p:spPr/>
        <p:txBody>
          <a:bodyPr/>
          <a:lstStyle/>
          <a:p>
            <a:endParaRPr lang="fr-SN"/>
          </a:p>
        </p:txBody>
      </p:sp>
      <p:sp>
        <p:nvSpPr>
          <p:cNvPr id="6" name="Espace réservé du numéro de diapositive 5">
            <a:extLst>
              <a:ext uri="{FF2B5EF4-FFF2-40B4-BE49-F238E27FC236}">
                <a16:creationId xmlns:a16="http://schemas.microsoft.com/office/drawing/2014/main" id="{2BCC2B7A-DFD2-EB52-9DD9-9A2DC13EFDAB}"/>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31539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37A48-EDC3-FAAA-4D6C-8A8A313DDD4A}"/>
              </a:ext>
            </a:extLst>
          </p:cNvPr>
          <p:cNvSpPr>
            <a:spLocks noGrp="1"/>
          </p:cNvSpPr>
          <p:nvPr>
            <p:ph type="title"/>
          </p:nvPr>
        </p:nvSpPr>
        <p:spPr/>
        <p:txBody>
          <a:bodyPr/>
          <a:lstStyle/>
          <a:p>
            <a:r>
              <a:rPr lang="fr-FR"/>
              <a:t>Modifiez le style du titre</a:t>
            </a:r>
            <a:endParaRPr lang="fr-SN"/>
          </a:p>
        </p:txBody>
      </p:sp>
      <p:sp>
        <p:nvSpPr>
          <p:cNvPr id="3" name="Espace réservé du contenu 2">
            <a:extLst>
              <a:ext uri="{FF2B5EF4-FFF2-40B4-BE49-F238E27FC236}">
                <a16:creationId xmlns:a16="http://schemas.microsoft.com/office/drawing/2014/main" id="{66B4626E-D4A7-60AE-88FF-1C0A4CF3DA0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4" name="Espace réservé du contenu 3">
            <a:extLst>
              <a:ext uri="{FF2B5EF4-FFF2-40B4-BE49-F238E27FC236}">
                <a16:creationId xmlns:a16="http://schemas.microsoft.com/office/drawing/2014/main" id="{0D2661B4-079E-C428-C8F4-F3B71F3B68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5" name="Espace réservé de la date 4">
            <a:extLst>
              <a:ext uri="{FF2B5EF4-FFF2-40B4-BE49-F238E27FC236}">
                <a16:creationId xmlns:a16="http://schemas.microsoft.com/office/drawing/2014/main" id="{9734B363-BA37-77EA-33CE-FDEBAD4E7438}"/>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6" name="Espace réservé du pied de page 5">
            <a:extLst>
              <a:ext uri="{FF2B5EF4-FFF2-40B4-BE49-F238E27FC236}">
                <a16:creationId xmlns:a16="http://schemas.microsoft.com/office/drawing/2014/main" id="{B721841F-E9B7-C376-D711-BF9F1EF19779}"/>
              </a:ext>
            </a:extLst>
          </p:cNvPr>
          <p:cNvSpPr>
            <a:spLocks noGrp="1"/>
          </p:cNvSpPr>
          <p:nvPr>
            <p:ph type="ftr" sz="quarter" idx="11"/>
          </p:nvPr>
        </p:nvSpPr>
        <p:spPr/>
        <p:txBody>
          <a:bodyPr/>
          <a:lstStyle/>
          <a:p>
            <a:endParaRPr lang="fr-SN"/>
          </a:p>
        </p:txBody>
      </p:sp>
      <p:sp>
        <p:nvSpPr>
          <p:cNvPr id="7" name="Espace réservé du numéro de diapositive 6">
            <a:extLst>
              <a:ext uri="{FF2B5EF4-FFF2-40B4-BE49-F238E27FC236}">
                <a16:creationId xmlns:a16="http://schemas.microsoft.com/office/drawing/2014/main" id="{FEB1B910-E719-2FDF-8F2D-B0738CED4B90}"/>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384682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09E63C-347E-25D7-75EA-70EAFA6DC9EE}"/>
              </a:ext>
            </a:extLst>
          </p:cNvPr>
          <p:cNvSpPr>
            <a:spLocks noGrp="1"/>
          </p:cNvSpPr>
          <p:nvPr>
            <p:ph type="title"/>
          </p:nvPr>
        </p:nvSpPr>
        <p:spPr>
          <a:xfrm>
            <a:off x="839788" y="365125"/>
            <a:ext cx="10515600" cy="1325563"/>
          </a:xfrm>
        </p:spPr>
        <p:txBody>
          <a:bodyPr/>
          <a:lstStyle/>
          <a:p>
            <a:r>
              <a:rPr lang="fr-FR"/>
              <a:t>Modifiez le style du titre</a:t>
            </a:r>
            <a:endParaRPr lang="fr-SN"/>
          </a:p>
        </p:txBody>
      </p:sp>
      <p:sp>
        <p:nvSpPr>
          <p:cNvPr id="3" name="Espace réservé du texte 2">
            <a:extLst>
              <a:ext uri="{FF2B5EF4-FFF2-40B4-BE49-F238E27FC236}">
                <a16:creationId xmlns:a16="http://schemas.microsoft.com/office/drawing/2014/main" id="{CFF36ABE-865D-377A-14B5-950E65551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29C8501-E173-4F26-7257-1DBA7A414D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5" name="Espace réservé du texte 4">
            <a:extLst>
              <a:ext uri="{FF2B5EF4-FFF2-40B4-BE49-F238E27FC236}">
                <a16:creationId xmlns:a16="http://schemas.microsoft.com/office/drawing/2014/main" id="{56ABFDEA-118A-E49B-EBE5-C5AAA41DC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218C7B2-76B2-B9CB-1DA0-BB8AE2545CE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7" name="Espace réservé de la date 6">
            <a:extLst>
              <a:ext uri="{FF2B5EF4-FFF2-40B4-BE49-F238E27FC236}">
                <a16:creationId xmlns:a16="http://schemas.microsoft.com/office/drawing/2014/main" id="{540FEADC-33E7-8A5A-EE52-CB6E7161A654}"/>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8" name="Espace réservé du pied de page 7">
            <a:extLst>
              <a:ext uri="{FF2B5EF4-FFF2-40B4-BE49-F238E27FC236}">
                <a16:creationId xmlns:a16="http://schemas.microsoft.com/office/drawing/2014/main" id="{C7CB428A-2F35-F667-9DA3-D7D20B09372C}"/>
              </a:ext>
            </a:extLst>
          </p:cNvPr>
          <p:cNvSpPr>
            <a:spLocks noGrp="1"/>
          </p:cNvSpPr>
          <p:nvPr>
            <p:ph type="ftr" sz="quarter" idx="11"/>
          </p:nvPr>
        </p:nvSpPr>
        <p:spPr/>
        <p:txBody>
          <a:bodyPr/>
          <a:lstStyle/>
          <a:p>
            <a:endParaRPr lang="fr-SN"/>
          </a:p>
        </p:txBody>
      </p:sp>
      <p:sp>
        <p:nvSpPr>
          <p:cNvPr id="9" name="Espace réservé du numéro de diapositive 8">
            <a:extLst>
              <a:ext uri="{FF2B5EF4-FFF2-40B4-BE49-F238E27FC236}">
                <a16:creationId xmlns:a16="http://schemas.microsoft.com/office/drawing/2014/main" id="{BFCB5E55-231E-BF44-66AE-3CC9F498F842}"/>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428304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73326-62F6-CF23-02BF-35A6CAA261D6}"/>
              </a:ext>
            </a:extLst>
          </p:cNvPr>
          <p:cNvSpPr>
            <a:spLocks noGrp="1"/>
          </p:cNvSpPr>
          <p:nvPr>
            <p:ph type="title"/>
          </p:nvPr>
        </p:nvSpPr>
        <p:spPr/>
        <p:txBody>
          <a:bodyPr/>
          <a:lstStyle/>
          <a:p>
            <a:r>
              <a:rPr lang="fr-FR"/>
              <a:t>Modifiez le style du titre</a:t>
            </a:r>
            <a:endParaRPr lang="fr-SN"/>
          </a:p>
        </p:txBody>
      </p:sp>
      <p:sp>
        <p:nvSpPr>
          <p:cNvPr id="3" name="Espace réservé de la date 2">
            <a:extLst>
              <a:ext uri="{FF2B5EF4-FFF2-40B4-BE49-F238E27FC236}">
                <a16:creationId xmlns:a16="http://schemas.microsoft.com/office/drawing/2014/main" id="{341B2A77-09CA-450C-4590-9588797D4937}"/>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4" name="Espace réservé du pied de page 3">
            <a:extLst>
              <a:ext uri="{FF2B5EF4-FFF2-40B4-BE49-F238E27FC236}">
                <a16:creationId xmlns:a16="http://schemas.microsoft.com/office/drawing/2014/main" id="{8C547CB9-D943-9815-8C39-BDF17CAA516E}"/>
              </a:ext>
            </a:extLst>
          </p:cNvPr>
          <p:cNvSpPr>
            <a:spLocks noGrp="1"/>
          </p:cNvSpPr>
          <p:nvPr>
            <p:ph type="ftr" sz="quarter" idx="11"/>
          </p:nvPr>
        </p:nvSpPr>
        <p:spPr/>
        <p:txBody>
          <a:bodyPr/>
          <a:lstStyle/>
          <a:p>
            <a:endParaRPr lang="fr-SN"/>
          </a:p>
        </p:txBody>
      </p:sp>
      <p:sp>
        <p:nvSpPr>
          <p:cNvPr id="5" name="Espace réservé du numéro de diapositive 4">
            <a:extLst>
              <a:ext uri="{FF2B5EF4-FFF2-40B4-BE49-F238E27FC236}">
                <a16:creationId xmlns:a16="http://schemas.microsoft.com/office/drawing/2014/main" id="{76A980E8-25D3-AC61-56CB-80A0BAFCCC39}"/>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7402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98B44B-E872-B09E-09E7-FA9E7FE3FECA}"/>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3" name="Espace réservé du pied de page 2">
            <a:extLst>
              <a:ext uri="{FF2B5EF4-FFF2-40B4-BE49-F238E27FC236}">
                <a16:creationId xmlns:a16="http://schemas.microsoft.com/office/drawing/2014/main" id="{A5A90231-B7FF-59F0-7FBB-4BF3C3748314}"/>
              </a:ext>
            </a:extLst>
          </p:cNvPr>
          <p:cNvSpPr>
            <a:spLocks noGrp="1"/>
          </p:cNvSpPr>
          <p:nvPr>
            <p:ph type="ftr" sz="quarter" idx="11"/>
          </p:nvPr>
        </p:nvSpPr>
        <p:spPr/>
        <p:txBody>
          <a:bodyPr/>
          <a:lstStyle/>
          <a:p>
            <a:endParaRPr lang="fr-SN"/>
          </a:p>
        </p:txBody>
      </p:sp>
      <p:sp>
        <p:nvSpPr>
          <p:cNvPr id="4" name="Espace réservé du numéro de diapositive 3">
            <a:extLst>
              <a:ext uri="{FF2B5EF4-FFF2-40B4-BE49-F238E27FC236}">
                <a16:creationId xmlns:a16="http://schemas.microsoft.com/office/drawing/2014/main" id="{3F6FBF64-0EB5-F4DB-52DD-CFD96FAAD36B}"/>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244579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427D2-751D-F97D-6C2D-C254DB7693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SN"/>
          </a:p>
        </p:txBody>
      </p:sp>
      <p:sp>
        <p:nvSpPr>
          <p:cNvPr id="3" name="Espace réservé du contenu 2">
            <a:extLst>
              <a:ext uri="{FF2B5EF4-FFF2-40B4-BE49-F238E27FC236}">
                <a16:creationId xmlns:a16="http://schemas.microsoft.com/office/drawing/2014/main" id="{C310A83F-5378-3FA9-E12F-19064ED52C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4" name="Espace réservé du texte 3">
            <a:extLst>
              <a:ext uri="{FF2B5EF4-FFF2-40B4-BE49-F238E27FC236}">
                <a16:creationId xmlns:a16="http://schemas.microsoft.com/office/drawing/2014/main" id="{97B8BE4E-FEFC-7713-C858-1D5018000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825A47-C33D-26B2-AFAA-441F5F314635}"/>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6" name="Espace réservé du pied de page 5">
            <a:extLst>
              <a:ext uri="{FF2B5EF4-FFF2-40B4-BE49-F238E27FC236}">
                <a16:creationId xmlns:a16="http://schemas.microsoft.com/office/drawing/2014/main" id="{322A1202-DC16-FDE1-7B00-6579FC800CF9}"/>
              </a:ext>
            </a:extLst>
          </p:cNvPr>
          <p:cNvSpPr>
            <a:spLocks noGrp="1"/>
          </p:cNvSpPr>
          <p:nvPr>
            <p:ph type="ftr" sz="quarter" idx="11"/>
          </p:nvPr>
        </p:nvSpPr>
        <p:spPr/>
        <p:txBody>
          <a:bodyPr/>
          <a:lstStyle/>
          <a:p>
            <a:endParaRPr lang="fr-SN"/>
          </a:p>
        </p:txBody>
      </p:sp>
      <p:sp>
        <p:nvSpPr>
          <p:cNvPr id="7" name="Espace réservé du numéro de diapositive 6">
            <a:extLst>
              <a:ext uri="{FF2B5EF4-FFF2-40B4-BE49-F238E27FC236}">
                <a16:creationId xmlns:a16="http://schemas.microsoft.com/office/drawing/2014/main" id="{3E544204-4564-5DEC-706A-02D07605E140}"/>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8386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ADB6A-1327-B4E2-D845-107C339740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SN"/>
          </a:p>
        </p:txBody>
      </p:sp>
      <p:sp>
        <p:nvSpPr>
          <p:cNvPr id="3" name="Espace réservé pour une image  2">
            <a:extLst>
              <a:ext uri="{FF2B5EF4-FFF2-40B4-BE49-F238E27FC236}">
                <a16:creationId xmlns:a16="http://schemas.microsoft.com/office/drawing/2014/main" id="{E40B6BDC-0EFD-75BB-8C01-3A19D9618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SN"/>
          </a:p>
        </p:txBody>
      </p:sp>
      <p:sp>
        <p:nvSpPr>
          <p:cNvPr id="4" name="Espace réservé du texte 3">
            <a:extLst>
              <a:ext uri="{FF2B5EF4-FFF2-40B4-BE49-F238E27FC236}">
                <a16:creationId xmlns:a16="http://schemas.microsoft.com/office/drawing/2014/main" id="{61B6A562-4E57-B3D1-C13F-3B499233D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C205E14-C2F9-97D5-4C81-F16D28615377}"/>
              </a:ext>
            </a:extLst>
          </p:cNvPr>
          <p:cNvSpPr>
            <a:spLocks noGrp="1"/>
          </p:cNvSpPr>
          <p:nvPr>
            <p:ph type="dt" sz="half" idx="10"/>
          </p:nvPr>
        </p:nvSpPr>
        <p:spPr/>
        <p:txBody>
          <a:bodyPr/>
          <a:lstStyle/>
          <a:p>
            <a:fld id="{03C66344-1881-4E4A-A76B-3E52307B3F6A}" type="datetimeFigureOut">
              <a:rPr lang="fr-SN" smtClean="0"/>
              <a:t>12/06/2024</a:t>
            </a:fld>
            <a:endParaRPr lang="fr-SN"/>
          </a:p>
        </p:txBody>
      </p:sp>
      <p:sp>
        <p:nvSpPr>
          <p:cNvPr id="6" name="Espace réservé du pied de page 5">
            <a:extLst>
              <a:ext uri="{FF2B5EF4-FFF2-40B4-BE49-F238E27FC236}">
                <a16:creationId xmlns:a16="http://schemas.microsoft.com/office/drawing/2014/main" id="{FE7FB05C-0E62-C0AE-6FC7-75DDD8854C5D}"/>
              </a:ext>
            </a:extLst>
          </p:cNvPr>
          <p:cNvSpPr>
            <a:spLocks noGrp="1"/>
          </p:cNvSpPr>
          <p:nvPr>
            <p:ph type="ftr" sz="quarter" idx="11"/>
          </p:nvPr>
        </p:nvSpPr>
        <p:spPr/>
        <p:txBody>
          <a:bodyPr/>
          <a:lstStyle/>
          <a:p>
            <a:endParaRPr lang="fr-SN"/>
          </a:p>
        </p:txBody>
      </p:sp>
      <p:sp>
        <p:nvSpPr>
          <p:cNvPr id="7" name="Espace réservé du numéro de diapositive 6">
            <a:extLst>
              <a:ext uri="{FF2B5EF4-FFF2-40B4-BE49-F238E27FC236}">
                <a16:creationId xmlns:a16="http://schemas.microsoft.com/office/drawing/2014/main" id="{6CE396A9-8B0B-C6F1-CC4B-CDCA6746676C}"/>
              </a:ext>
            </a:extLst>
          </p:cNvPr>
          <p:cNvSpPr>
            <a:spLocks noGrp="1"/>
          </p:cNvSpPr>
          <p:nvPr>
            <p:ph type="sldNum" sz="quarter" idx="12"/>
          </p:nvPr>
        </p:nvSpPr>
        <p:spPr/>
        <p:txBody>
          <a:bodyPr/>
          <a:lstStyle/>
          <a:p>
            <a:fld id="{FE55BC8B-39E0-418A-BAB0-D50E94B783D6}" type="slidenum">
              <a:rPr lang="fr-SN" smtClean="0"/>
              <a:t>‹N°›</a:t>
            </a:fld>
            <a:endParaRPr lang="fr-SN"/>
          </a:p>
        </p:txBody>
      </p:sp>
    </p:spTree>
    <p:extLst>
      <p:ext uri="{BB962C8B-B14F-4D97-AF65-F5344CB8AC3E}">
        <p14:creationId xmlns:p14="http://schemas.microsoft.com/office/powerpoint/2010/main" val="416165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F22C88D-AD6C-B5EF-B05E-49D176CBB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SN"/>
          </a:p>
        </p:txBody>
      </p:sp>
      <p:sp>
        <p:nvSpPr>
          <p:cNvPr id="3" name="Espace réservé du texte 2">
            <a:extLst>
              <a:ext uri="{FF2B5EF4-FFF2-40B4-BE49-F238E27FC236}">
                <a16:creationId xmlns:a16="http://schemas.microsoft.com/office/drawing/2014/main" id="{F7B0D83C-650C-6328-C03D-A14B2631C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SN"/>
          </a:p>
        </p:txBody>
      </p:sp>
      <p:sp>
        <p:nvSpPr>
          <p:cNvPr id="4" name="Espace réservé de la date 3">
            <a:extLst>
              <a:ext uri="{FF2B5EF4-FFF2-40B4-BE49-F238E27FC236}">
                <a16:creationId xmlns:a16="http://schemas.microsoft.com/office/drawing/2014/main" id="{E8D274C3-00EB-4993-F4FE-FF188C4307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66344-1881-4E4A-A76B-3E52307B3F6A}" type="datetimeFigureOut">
              <a:rPr lang="fr-SN" smtClean="0"/>
              <a:t>12/06/2024</a:t>
            </a:fld>
            <a:endParaRPr lang="fr-SN"/>
          </a:p>
        </p:txBody>
      </p:sp>
      <p:sp>
        <p:nvSpPr>
          <p:cNvPr id="5" name="Espace réservé du pied de page 4">
            <a:extLst>
              <a:ext uri="{FF2B5EF4-FFF2-40B4-BE49-F238E27FC236}">
                <a16:creationId xmlns:a16="http://schemas.microsoft.com/office/drawing/2014/main" id="{5912DC1D-9975-5E94-EC53-102D279670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SN"/>
          </a:p>
        </p:txBody>
      </p:sp>
      <p:sp>
        <p:nvSpPr>
          <p:cNvPr id="6" name="Espace réservé du numéro de diapositive 5">
            <a:extLst>
              <a:ext uri="{FF2B5EF4-FFF2-40B4-BE49-F238E27FC236}">
                <a16:creationId xmlns:a16="http://schemas.microsoft.com/office/drawing/2014/main" id="{A16D8986-CB76-EFD0-AA87-25C0B31E5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5BC8B-39E0-418A-BAB0-D50E94B783D6}" type="slidenum">
              <a:rPr lang="fr-SN" smtClean="0"/>
              <a:t>‹N°›</a:t>
            </a:fld>
            <a:endParaRPr lang="fr-SN"/>
          </a:p>
        </p:txBody>
      </p:sp>
    </p:spTree>
    <p:extLst>
      <p:ext uri="{BB962C8B-B14F-4D97-AF65-F5344CB8AC3E}">
        <p14:creationId xmlns:p14="http://schemas.microsoft.com/office/powerpoint/2010/main" val="3251443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0710D70-E52A-8041-E6AB-71A4F6C020F9}"/>
              </a:ext>
            </a:extLst>
          </p:cNvPr>
          <p:cNvSpPr txBox="1"/>
          <p:nvPr/>
        </p:nvSpPr>
        <p:spPr>
          <a:xfrm>
            <a:off x="961293" y="2514600"/>
            <a:ext cx="8862647" cy="1077218"/>
          </a:xfrm>
          <a:prstGeom prst="rect">
            <a:avLst/>
          </a:prstGeom>
          <a:noFill/>
        </p:spPr>
        <p:txBody>
          <a:bodyPr wrap="square" rtlCol="0">
            <a:spAutoFit/>
          </a:bodyPr>
          <a:lstStyle/>
          <a:p>
            <a:pPr algn="ctr"/>
            <a:r>
              <a:rPr lang="fr-SN" sz="3200" b="1" dirty="0">
                <a:solidFill>
                  <a:schemeClr val="bg1"/>
                </a:solidFill>
              </a:rPr>
              <a:t>VALORISATION DU TYPHA AUSTRALIS DANS LE DFS</a:t>
            </a:r>
          </a:p>
          <a:p>
            <a:pPr algn="ctr"/>
            <a:r>
              <a:rPr lang="fr-SN" sz="3200" b="1" dirty="0">
                <a:solidFill>
                  <a:schemeClr val="bg1"/>
                </a:solidFill>
              </a:rPr>
              <a:t>PAR LES COMMUNAUTES LOCALES</a:t>
            </a:r>
          </a:p>
        </p:txBody>
      </p:sp>
      <p:pic>
        <p:nvPicPr>
          <p:cNvPr id="9" name="Image 8" descr="http://cbene01.com/images/thumbnails/on%20the%20senegal%20river/6_AERIEN_FLEUVE_SENEGAL_Au_fil_du_fleuve_IMG_1045.jpg">
            <a:extLst>
              <a:ext uri="{FF2B5EF4-FFF2-40B4-BE49-F238E27FC236}">
                <a16:creationId xmlns:a16="http://schemas.microsoft.com/office/drawing/2014/main" id="{5994D400-D899-FFD9-F600-E7229A83B0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62" y="0"/>
            <a:ext cx="12191999" cy="6858000"/>
          </a:xfrm>
          <a:prstGeom prst="rect">
            <a:avLst/>
          </a:prstGeom>
          <a:noFill/>
          <a:ln>
            <a:noFill/>
          </a:ln>
        </p:spPr>
      </p:pic>
      <p:sp>
        <p:nvSpPr>
          <p:cNvPr id="10" name="Sous-titre 2">
            <a:extLst>
              <a:ext uri="{FF2B5EF4-FFF2-40B4-BE49-F238E27FC236}">
                <a16:creationId xmlns:a16="http://schemas.microsoft.com/office/drawing/2014/main" id="{3DDF81E8-0952-ADC4-D992-CCF13C0EBB59}"/>
              </a:ext>
            </a:extLst>
          </p:cNvPr>
          <p:cNvSpPr txBox="1">
            <a:spLocks/>
          </p:cNvSpPr>
          <p:nvPr/>
        </p:nvSpPr>
        <p:spPr>
          <a:xfrm>
            <a:off x="3317632" y="1211005"/>
            <a:ext cx="6260122" cy="7233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4000" dirty="0">
                <a:solidFill>
                  <a:srgbClr val="FFFF00"/>
                </a:solidFill>
                <a:latin typeface="Aharoni" panose="02010803020104030203" pitchFamily="2" charset="-79"/>
                <a:cs typeface="Aharoni" panose="02010803020104030203" pitchFamily="2" charset="-79"/>
              </a:rPr>
              <a:t>Delta du Fleuve Sénégal</a:t>
            </a:r>
          </a:p>
        </p:txBody>
      </p:sp>
      <p:sp>
        <p:nvSpPr>
          <p:cNvPr id="11" name="ZoneTexte 10">
            <a:extLst>
              <a:ext uri="{FF2B5EF4-FFF2-40B4-BE49-F238E27FC236}">
                <a16:creationId xmlns:a16="http://schemas.microsoft.com/office/drawing/2014/main" id="{DE7B2541-373F-9C77-80BF-4849AA4345AD}"/>
              </a:ext>
            </a:extLst>
          </p:cNvPr>
          <p:cNvSpPr txBox="1"/>
          <p:nvPr/>
        </p:nvSpPr>
        <p:spPr>
          <a:xfrm>
            <a:off x="1090247" y="2672862"/>
            <a:ext cx="8733694" cy="1077218"/>
          </a:xfrm>
          <a:prstGeom prst="rect">
            <a:avLst/>
          </a:prstGeom>
          <a:noFill/>
        </p:spPr>
        <p:txBody>
          <a:bodyPr wrap="square" rtlCol="0">
            <a:spAutoFit/>
          </a:bodyPr>
          <a:lstStyle/>
          <a:p>
            <a:pPr algn="ctr"/>
            <a:r>
              <a:rPr lang="fr-SN" sz="3200" b="1" dirty="0">
                <a:solidFill>
                  <a:schemeClr val="bg1"/>
                </a:solidFill>
              </a:rPr>
              <a:t>VALORISATION ARTISANALE DU TYPHA AUSTRALIS PAR LES COMMUNAUTES LOCALES</a:t>
            </a:r>
          </a:p>
        </p:txBody>
      </p:sp>
      <p:pic>
        <p:nvPicPr>
          <p:cNvPr id="2" name="Image 1">
            <a:extLst>
              <a:ext uri="{FF2B5EF4-FFF2-40B4-BE49-F238E27FC236}">
                <a16:creationId xmlns:a16="http://schemas.microsoft.com/office/drawing/2014/main" id="{C30F1829-7E28-0ED6-6FF1-B3390732D0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492" y="5098606"/>
            <a:ext cx="2344615" cy="1077217"/>
          </a:xfrm>
          <a:prstGeom prst="rect">
            <a:avLst/>
          </a:prstGeom>
          <a:noFill/>
          <a:ln>
            <a:noFill/>
          </a:ln>
        </p:spPr>
      </p:pic>
      <p:pic>
        <p:nvPicPr>
          <p:cNvPr id="3" name="Image 2">
            <a:extLst>
              <a:ext uri="{FF2B5EF4-FFF2-40B4-BE49-F238E27FC236}">
                <a16:creationId xmlns:a16="http://schemas.microsoft.com/office/drawing/2014/main" id="{F82ED6AD-E499-9210-46C2-3EB09E8935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1858" y="4895691"/>
            <a:ext cx="1195753" cy="1280271"/>
          </a:xfrm>
          <a:prstGeom prst="rect">
            <a:avLst/>
          </a:prstGeom>
          <a:noFill/>
        </p:spPr>
      </p:pic>
      <p:pic>
        <p:nvPicPr>
          <p:cNvPr id="4" name="Image 3">
            <a:extLst>
              <a:ext uri="{FF2B5EF4-FFF2-40B4-BE49-F238E27FC236}">
                <a16:creationId xmlns:a16="http://schemas.microsoft.com/office/drawing/2014/main" id="{4C133631-5EFA-48EE-AC93-7A74754DE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3292" y="4895690"/>
            <a:ext cx="1078522" cy="1368989"/>
          </a:xfrm>
          <a:prstGeom prst="rect">
            <a:avLst/>
          </a:prstGeom>
        </p:spPr>
      </p:pic>
      <p:pic>
        <p:nvPicPr>
          <p:cNvPr id="6" name="Image 5">
            <a:extLst>
              <a:ext uri="{FF2B5EF4-FFF2-40B4-BE49-F238E27FC236}">
                <a16:creationId xmlns:a16="http://schemas.microsoft.com/office/drawing/2014/main" id="{324D5D9A-A019-0AB6-5C83-3042664275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898" y="4653623"/>
            <a:ext cx="1718223" cy="1522339"/>
          </a:xfrm>
          <a:prstGeom prst="rect">
            <a:avLst/>
          </a:prstGeom>
        </p:spPr>
      </p:pic>
      <p:sp>
        <p:nvSpPr>
          <p:cNvPr id="8" name="ZoneTexte 7">
            <a:extLst>
              <a:ext uri="{FF2B5EF4-FFF2-40B4-BE49-F238E27FC236}">
                <a16:creationId xmlns:a16="http://schemas.microsoft.com/office/drawing/2014/main" id="{35DC4E51-2F6B-EC66-3C1D-51207BFFD68E}"/>
              </a:ext>
            </a:extLst>
          </p:cNvPr>
          <p:cNvSpPr txBox="1"/>
          <p:nvPr/>
        </p:nvSpPr>
        <p:spPr>
          <a:xfrm>
            <a:off x="9262265" y="4653623"/>
            <a:ext cx="1718223" cy="584775"/>
          </a:xfrm>
          <a:prstGeom prst="rect">
            <a:avLst/>
          </a:prstGeom>
          <a:noFill/>
        </p:spPr>
        <p:txBody>
          <a:bodyPr wrap="square">
            <a:spAutoFit/>
          </a:bodyPr>
          <a:lstStyle/>
          <a:p>
            <a:pPr algn="ctr"/>
            <a:r>
              <a:rPr lang="fr-SN" sz="3200" b="1">
                <a:solidFill>
                  <a:schemeClr val="bg1"/>
                </a:solidFill>
              </a:rPr>
              <a:t>RACIDD</a:t>
            </a:r>
            <a:endParaRPr lang="fr-SN" sz="3200" b="1" dirty="0">
              <a:solidFill>
                <a:schemeClr val="bg1"/>
              </a:solidFill>
            </a:endParaRPr>
          </a:p>
        </p:txBody>
      </p:sp>
    </p:spTree>
    <p:extLst>
      <p:ext uri="{BB962C8B-B14F-4D97-AF65-F5344CB8AC3E}">
        <p14:creationId xmlns:p14="http://schemas.microsoft.com/office/powerpoint/2010/main" val="4158798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6">
            <a:extLst>
              <a:ext uri="{FF2B5EF4-FFF2-40B4-BE49-F238E27FC236}">
                <a16:creationId xmlns:a16="http://schemas.microsoft.com/office/drawing/2014/main" id="{8D40A61A-C4C8-97F9-E92C-EFD13922D99A}"/>
              </a:ext>
            </a:extLst>
          </p:cNvPr>
          <p:cNvPicPr/>
          <p:nvPr/>
        </p:nvPicPr>
        <p:blipFill>
          <a:blip r:embed="rId2"/>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F399A7E9-2FCE-73FB-245B-C2EB7018D9B6}"/>
              </a:ext>
            </a:extLst>
          </p:cNvPr>
          <p:cNvSpPr txBox="1"/>
          <p:nvPr/>
        </p:nvSpPr>
        <p:spPr>
          <a:xfrm>
            <a:off x="2461846" y="3522224"/>
            <a:ext cx="7502769" cy="2800767"/>
          </a:xfrm>
          <a:prstGeom prst="rect">
            <a:avLst/>
          </a:prstGeom>
          <a:noFill/>
        </p:spPr>
        <p:txBody>
          <a:bodyPr wrap="square" rtlCol="0">
            <a:spAutoFit/>
          </a:bodyPr>
          <a:lstStyle/>
          <a:p>
            <a:pPr algn="ctr"/>
            <a:r>
              <a:rPr lang="fr-SN" sz="8800" b="1" dirty="0">
                <a:solidFill>
                  <a:schemeClr val="bg1"/>
                </a:solidFill>
              </a:rPr>
              <a:t>Merci de </a:t>
            </a:r>
            <a:r>
              <a:rPr lang="fr-SN" sz="8800" b="1">
                <a:solidFill>
                  <a:schemeClr val="bg1"/>
                </a:solidFill>
              </a:rPr>
              <a:t>votre Attention</a:t>
            </a:r>
            <a:endParaRPr lang="fr-SN" sz="8800" b="1" dirty="0">
              <a:solidFill>
                <a:schemeClr val="bg1"/>
              </a:solidFill>
            </a:endParaRPr>
          </a:p>
        </p:txBody>
      </p:sp>
    </p:spTree>
    <p:extLst>
      <p:ext uri="{BB962C8B-B14F-4D97-AF65-F5344CB8AC3E}">
        <p14:creationId xmlns:p14="http://schemas.microsoft.com/office/powerpoint/2010/main" val="51410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589B6-A370-2FD9-E97B-CAF6863E032C}"/>
              </a:ext>
            </a:extLst>
          </p:cNvPr>
          <p:cNvSpPr>
            <a:spLocks noGrp="1"/>
          </p:cNvSpPr>
          <p:nvPr>
            <p:ph type="title"/>
          </p:nvPr>
        </p:nvSpPr>
        <p:spPr>
          <a:xfrm>
            <a:off x="0" y="18256"/>
            <a:ext cx="12192000" cy="662782"/>
          </a:xfrm>
        </p:spPr>
        <p:txBody>
          <a:bodyPr>
            <a:normAutofit/>
          </a:bodyPr>
          <a:lstStyle/>
          <a:p>
            <a:r>
              <a:rPr lang="fr-SN" sz="2800" b="1" dirty="0">
                <a:effectLst>
                  <a:outerShdw blurRad="38100" dist="38100" dir="2700000" algn="tl">
                    <a:srgbClr val="000000">
                      <a:alpha val="43137"/>
                    </a:srgbClr>
                  </a:outerShdw>
                </a:effectLst>
              </a:rPr>
              <a:t>Sommaire</a:t>
            </a:r>
            <a:endParaRPr lang="fr-SN" sz="4800" b="1" dirty="0">
              <a:effectLst>
                <a:outerShdw blurRad="38100" dist="38100" dir="2700000" algn="tl">
                  <a:srgbClr val="000000">
                    <a:alpha val="43137"/>
                  </a:srgbClr>
                </a:outerShdw>
              </a:effectLst>
            </a:endParaRPr>
          </a:p>
        </p:txBody>
      </p:sp>
      <p:sp>
        <p:nvSpPr>
          <p:cNvPr id="3" name="Espace réservé du contenu 2">
            <a:extLst>
              <a:ext uri="{FF2B5EF4-FFF2-40B4-BE49-F238E27FC236}">
                <a16:creationId xmlns:a16="http://schemas.microsoft.com/office/drawing/2014/main" id="{809B9EE1-52CF-0D7B-C34D-FC0087BD124C}"/>
              </a:ext>
            </a:extLst>
          </p:cNvPr>
          <p:cNvSpPr>
            <a:spLocks noGrp="1"/>
          </p:cNvSpPr>
          <p:nvPr>
            <p:ph sz="half" idx="1"/>
          </p:nvPr>
        </p:nvSpPr>
        <p:spPr>
          <a:xfrm>
            <a:off x="-1" y="681038"/>
            <a:ext cx="6283567" cy="6158706"/>
          </a:xfrm>
        </p:spPr>
        <p:txBody>
          <a:bodyPr/>
          <a:lstStyle/>
          <a:p>
            <a:pPr marL="0" indent="0">
              <a:buNone/>
            </a:pPr>
            <a:endParaRPr lang="fr-FR" sz="2800" b="1" dirty="0"/>
          </a:p>
          <a:p>
            <a:pPr marL="0" indent="0">
              <a:buNone/>
            </a:pPr>
            <a:endParaRPr lang="fr-SN" dirty="0"/>
          </a:p>
        </p:txBody>
      </p:sp>
      <p:sp>
        <p:nvSpPr>
          <p:cNvPr id="4" name="Espace réservé du contenu 3">
            <a:extLst>
              <a:ext uri="{FF2B5EF4-FFF2-40B4-BE49-F238E27FC236}">
                <a16:creationId xmlns:a16="http://schemas.microsoft.com/office/drawing/2014/main" id="{7D483FBF-CD6B-23C5-1BD5-5A525A48437F}"/>
              </a:ext>
            </a:extLst>
          </p:cNvPr>
          <p:cNvSpPr>
            <a:spLocks noGrp="1"/>
          </p:cNvSpPr>
          <p:nvPr>
            <p:ph sz="half" idx="2"/>
          </p:nvPr>
        </p:nvSpPr>
        <p:spPr>
          <a:xfrm>
            <a:off x="6283568" y="681038"/>
            <a:ext cx="5908431" cy="6158706"/>
          </a:xfrm>
        </p:spPr>
        <p:txBody>
          <a:bodyPr/>
          <a:lstStyle/>
          <a:p>
            <a:endParaRPr lang="fr-SN" dirty="0"/>
          </a:p>
        </p:txBody>
      </p:sp>
      <p:pic>
        <p:nvPicPr>
          <p:cNvPr id="5" name="Espace réservé du contenu 3">
            <a:extLst>
              <a:ext uri="{FF2B5EF4-FFF2-40B4-BE49-F238E27FC236}">
                <a16:creationId xmlns:a16="http://schemas.microsoft.com/office/drawing/2014/main" id="{15201B7D-98B2-DF18-8D9D-744703D6EEFA}"/>
              </a:ext>
            </a:extLst>
          </p:cNvPr>
          <p:cNvPicPr>
            <a:picLocks noChangeAspect="1"/>
          </p:cNvPicPr>
          <p:nvPr/>
        </p:nvPicPr>
        <p:blipFill rotWithShape="1">
          <a:blip r:embed="rId2">
            <a:extLst>
              <a:ext uri="{28A0092B-C50C-407E-A947-70E740481C1C}">
                <a14:useLocalDpi xmlns:a14="http://schemas.microsoft.com/office/drawing/2010/main" val="0"/>
              </a:ext>
            </a:extLst>
          </a:blip>
          <a:srcRect t="16014"/>
          <a:stretch/>
        </p:blipFill>
        <p:spPr bwMode="auto">
          <a:xfrm>
            <a:off x="1535723" y="18256"/>
            <a:ext cx="10656276" cy="6839744"/>
          </a:xfrm>
          <a:prstGeom prst="rect">
            <a:avLst/>
          </a:prstGeom>
          <a:noFill/>
          <a:ln>
            <a:noFill/>
          </a:ln>
          <a:extLst>
            <a:ext uri="{53640926-AAD7-44D8-BBD7-CCE9431645EC}">
              <a14:shadowObscured xmlns:a14="http://schemas.microsoft.com/office/drawing/2010/main"/>
            </a:ext>
          </a:extLst>
        </p:spPr>
      </p:pic>
      <p:graphicFrame>
        <p:nvGraphicFramePr>
          <p:cNvPr id="6" name="Diagramme 5">
            <a:extLst>
              <a:ext uri="{FF2B5EF4-FFF2-40B4-BE49-F238E27FC236}">
                <a16:creationId xmlns:a16="http://schemas.microsoft.com/office/drawing/2014/main" id="{D05E5A13-EAEB-10CA-E02E-2FA0475C894A}"/>
              </a:ext>
            </a:extLst>
          </p:cNvPr>
          <p:cNvGraphicFramePr/>
          <p:nvPr>
            <p:extLst>
              <p:ext uri="{D42A27DB-BD31-4B8C-83A1-F6EECF244321}">
                <p14:modId xmlns:p14="http://schemas.microsoft.com/office/powerpoint/2010/main" val="882849184"/>
              </p:ext>
            </p:extLst>
          </p:nvPr>
        </p:nvGraphicFramePr>
        <p:xfrm>
          <a:off x="192415" y="1230922"/>
          <a:ext cx="7392415" cy="560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4465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C380F3-F4F1-DA0D-C4C4-7DC1CB081CB7}"/>
              </a:ext>
            </a:extLst>
          </p:cNvPr>
          <p:cNvSpPr>
            <a:spLocks noGrp="1"/>
          </p:cNvSpPr>
          <p:nvPr>
            <p:ph type="title"/>
          </p:nvPr>
        </p:nvSpPr>
        <p:spPr>
          <a:xfrm>
            <a:off x="0" y="18256"/>
            <a:ext cx="12192000" cy="579622"/>
          </a:xfrm>
        </p:spPr>
        <p:style>
          <a:lnRef idx="3">
            <a:schemeClr val="lt1"/>
          </a:lnRef>
          <a:fillRef idx="1">
            <a:schemeClr val="accent6"/>
          </a:fillRef>
          <a:effectRef idx="1">
            <a:schemeClr val="accent6"/>
          </a:effectRef>
          <a:fontRef idx="minor">
            <a:schemeClr val="lt1"/>
          </a:fontRef>
        </p:style>
        <p:txBody>
          <a:bodyPr>
            <a:noAutofit/>
          </a:bodyPr>
          <a:lstStyle/>
          <a:p>
            <a:pPr algn="ctr"/>
            <a:r>
              <a:rPr lang="fr-SN" sz="4800" b="1" dirty="0"/>
              <a:t>Contexte</a:t>
            </a:r>
          </a:p>
        </p:txBody>
      </p:sp>
      <p:sp>
        <p:nvSpPr>
          <p:cNvPr id="3" name="Espace réservé du contenu 2">
            <a:extLst>
              <a:ext uri="{FF2B5EF4-FFF2-40B4-BE49-F238E27FC236}">
                <a16:creationId xmlns:a16="http://schemas.microsoft.com/office/drawing/2014/main" id="{E4276266-CB48-0533-4548-D1853D798F14}"/>
              </a:ext>
            </a:extLst>
          </p:cNvPr>
          <p:cNvSpPr>
            <a:spLocks noGrp="1"/>
          </p:cNvSpPr>
          <p:nvPr>
            <p:ph sz="half" idx="1"/>
          </p:nvPr>
        </p:nvSpPr>
        <p:spPr>
          <a:xfrm>
            <a:off x="0" y="597878"/>
            <a:ext cx="6903244" cy="6241866"/>
          </a:xfrm>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fr-SN" sz="2500" kern="100" dirty="0">
                <a:effectLst/>
                <a:latin typeface="Calibri" panose="020F0502020204030204" pitchFamily="34" charset="0"/>
                <a:ea typeface="Calibri" panose="020F0502020204030204" pitchFamily="34" charset="0"/>
                <a:cs typeface="Times New Roman" panose="02020603050405020304" pitchFamily="18" charset="0"/>
              </a:rPr>
              <a:t>Cet espace a subit des évolutions hydro-climatiques et socio environnementales majeures ces dernières décennies.</a:t>
            </a:r>
          </a:p>
          <a:p>
            <a:r>
              <a:rPr lang="fr-SN" sz="2500" kern="100" dirty="0">
                <a:latin typeface="Calibri" panose="020F0502020204030204" pitchFamily="34" charset="0"/>
                <a:ea typeface="Calibri" panose="020F0502020204030204" pitchFamily="34" charset="0"/>
                <a:cs typeface="Times New Roman" panose="02020603050405020304" pitchFamily="18" charset="0"/>
              </a:rPr>
              <a:t>Ev</a:t>
            </a:r>
            <a:r>
              <a:rPr lang="fr-SN" sz="2500" kern="100" dirty="0">
                <a:effectLst/>
                <a:latin typeface="Calibri" panose="020F0502020204030204" pitchFamily="34" charset="0"/>
                <a:ea typeface="Calibri" panose="020F0502020204030204" pitchFamily="34" charset="0"/>
                <a:cs typeface="Times New Roman" panose="02020603050405020304" pitchFamily="18" charset="0"/>
              </a:rPr>
              <a:t>olution dans un contexte de désertification liés à la péjoration climatique, de sécurité alimentaire et d’urgence de production économique orientée sur la production agropastorale.</a:t>
            </a:r>
          </a:p>
          <a:p>
            <a:r>
              <a:rPr lang="fr-SN" sz="2500" kern="100" dirty="0">
                <a:latin typeface="Calibri" panose="020F0502020204030204" pitchFamily="34" charset="0"/>
                <a:ea typeface="Calibri" panose="020F0502020204030204" pitchFamily="34" charset="0"/>
                <a:cs typeface="Times New Roman" panose="02020603050405020304" pitchFamily="18" charset="0"/>
              </a:rPr>
              <a:t>Depuis la mise en place du barrage de </a:t>
            </a:r>
            <a:r>
              <a:rPr lang="fr-SN" sz="2500" kern="100" dirty="0" err="1">
                <a:latin typeface="Calibri" panose="020F0502020204030204" pitchFamily="34" charset="0"/>
                <a:ea typeface="Calibri" panose="020F0502020204030204" pitchFamily="34" charset="0"/>
                <a:cs typeface="Times New Roman" panose="02020603050405020304" pitchFamily="18" charset="0"/>
              </a:rPr>
              <a:t>Diama</a:t>
            </a:r>
            <a:r>
              <a:rPr lang="fr-SN" sz="2500" kern="100" dirty="0">
                <a:latin typeface="Calibri" panose="020F0502020204030204" pitchFamily="34" charset="0"/>
                <a:ea typeface="Calibri" panose="020F0502020204030204" pitchFamily="34" charset="0"/>
                <a:cs typeface="Times New Roman" panose="02020603050405020304" pitchFamily="18" charset="0"/>
              </a:rPr>
              <a:t>, une </a:t>
            </a:r>
            <a:r>
              <a:rPr lang="fr-SN" sz="2500" kern="100" dirty="0">
                <a:effectLst/>
                <a:latin typeface="Calibri" panose="020F0502020204030204" pitchFamily="34" charset="0"/>
                <a:ea typeface="Calibri" panose="020F0502020204030204" pitchFamily="34" charset="0"/>
                <a:cs typeface="Times New Roman" panose="02020603050405020304" pitchFamily="18" charset="0"/>
              </a:rPr>
              <a:t>dynamique est observée du </a:t>
            </a:r>
            <a:r>
              <a:rPr lang="fr-SN" sz="2500" kern="100" dirty="0">
                <a:latin typeface="Calibri" panose="020F0502020204030204" pitchFamily="34" charset="0"/>
                <a:ea typeface="Calibri" panose="020F0502020204030204" pitchFamily="34" charset="0"/>
                <a:cs typeface="Times New Roman" panose="02020603050405020304" pitchFamily="18" charset="0"/>
              </a:rPr>
              <a:t>fait du relèvement et de la stabilisation des eaux  ce qui a été déterminent  sur la croissance et l’occupation des </a:t>
            </a:r>
            <a:r>
              <a:rPr lang="fr-SN" sz="2500" kern="100" dirty="0">
                <a:effectLst/>
                <a:latin typeface="Calibri" panose="020F0502020204030204" pitchFamily="34" charset="0"/>
                <a:ea typeface="Calibri" panose="020F0502020204030204" pitchFamily="34" charset="0"/>
                <a:cs typeface="Times New Roman" panose="02020603050405020304" pitchFamily="18" charset="0"/>
              </a:rPr>
              <a:t>surfaces des sols par le Typha Australis (</a:t>
            </a:r>
            <a:r>
              <a:rPr lang="fr-SN" sz="2200" b="1" i="1" kern="100" dirty="0">
                <a:effectLst/>
                <a:latin typeface="Calibri" panose="020F0502020204030204" pitchFamily="34" charset="0"/>
                <a:ea typeface="Calibri" panose="020F0502020204030204" pitchFamily="34" charset="0"/>
                <a:cs typeface="Times New Roman" panose="02020603050405020304" pitchFamily="18" charset="0"/>
              </a:rPr>
              <a:t>Exemples :</a:t>
            </a:r>
            <a:r>
              <a:rPr lang="fr-SN" sz="2200" i="1" kern="100" dirty="0">
                <a:effectLst/>
                <a:latin typeface="Calibri" panose="020F0502020204030204" pitchFamily="34" charset="0"/>
                <a:ea typeface="Calibri" panose="020F0502020204030204" pitchFamily="34" charset="0"/>
                <a:cs typeface="Times New Roman" panose="02020603050405020304" pitchFamily="18" charset="0"/>
              </a:rPr>
              <a:t> au Lacs de Guiers 74% des sols</a:t>
            </a:r>
            <a:r>
              <a:rPr lang="fr-SN" sz="2200" i="1" kern="100" dirty="0">
                <a:latin typeface="Calibri" panose="020F0502020204030204" pitchFamily="34" charset="0"/>
                <a:ea typeface="Calibri" panose="020F0502020204030204" pitchFamily="34" charset="0"/>
                <a:cs typeface="Times New Roman" panose="02020603050405020304" pitchFamily="18" charset="0"/>
              </a:rPr>
              <a:t> – en 2011 aires occupées 709 m2 (</a:t>
            </a:r>
            <a:r>
              <a:rPr lang="fr-SN" sz="2000" b="1" i="1" kern="100" dirty="0">
                <a:latin typeface="Calibri" panose="020F0502020204030204" pitchFamily="34" charset="0"/>
                <a:ea typeface="Calibri" panose="020F0502020204030204" pitchFamily="34" charset="0"/>
                <a:cs typeface="Times New Roman" panose="02020603050405020304" pitchFamily="18" charset="0"/>
              </a:rPr>
              <a:t>Ndiaye F., 2013</a:t>
            </a:r>
            <a:r>
              <a:rPr lang="fr-SN" sz="2200" kern="100" dirty="0">
                <a:latin typeface="Calibri" panose="020F0502020204030204" pitchFamily="34" charset="0"/>
                <a:ea typeface="Calibri" panose="020F0502020204030204" pitchFamily="34" charset="0"/>
                <a:cs typeface="Times New Roman" panose="02020603050405020304" pitchFamily="18" charset="0"/>
              </a:rPr>
              <a:t>). </a:t>
            </a:r>
            <a:endParaRPr lang="fr-SN" sz="25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SN" sz="2500" dirty="0">
                <a:effectLst/>
                <a:latin typeface="Calibri" panose="020F0502020204030204" pitchFamily="34" charset="0"/>
                <a:ea typeface="Calibri" panose="020F0502020204030204" pitchFamily="34" charset="0"/>
                <a:cs typeface="Times New Roman" panose="02020603050405020304" pitchFamily="18" charset="0"/>
              </a:rPr>
              <a:t>Présentement, </a:t>
            </a:r>
            <a:r>
              <a:rPr lang="fr-SN" sz="2500" b="1" dirty="0">
                <a:effectLst/>
                <a:latin typeface="Calibri" panose="020F0502020204030204" pitchFamily="34" charset="0"/>
                <a:ea typeface="Calibri" panose="020F0502020204030204" pitchFamily="34" charset="0"/>
                <a:cs typeface="Times New Roman" panose="02020603050405020304" pitchFamily="18" charset="0"/>
              </a:rPr>
              <a:t>l’évolution du typha a subi des modifications dont l’essentiel des causes est tributaire de l’installation du barrage de </a:t>
            </a:r>
            <a:r>
              <a:rPr lang="fr-SN" sz="2500" b="1" dirty="0" err="1">
                <a:effectLst/>
                <a:latin typeface="Calibri" panose="020F0502020204030204" pitchFamily="34" charset="0"/>
                <a:ea typeface="Calibri" panose="020F0502020204030204" pitchFamily="34" charset="0"/>
                <a:cs typeface="Times New Roman" panose="02020603050405020304" pitchFamily="18" charset="0"/>
              </a:rPr>
              <a:t>Diama</a:t>
            </a:r>
            <a:r>
              <a:rPr lang="fr-SN" sz="2500" b="1" dirty="0">
                <a:effectLst/>
                <a:latin typeface="Calibri" panose="020F0502020204030204" pitchFamily="34" charset="0"/>
                <a:ea typeface="Calibri" panose="020F0502020204030204" pitchFamily="34" charset="0"/>
                <a:cs typeface="Times New Roman" panose="02020603050405020304" pitchFamily="18" charset="0"/>
              </a:rPr>
              <a:t> et des réaménagements qu’elle a engendré dans le régime du fleuve.</a:t>
            </a:r>
            <a:endParaRPr lang="fr-SN" sz="25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SN" dirty="0"/>
          </a:p>
        </p:txBody>
      </p:sp>
      <p:pic>
        <p:nvPicPr>
          <p:cNvPr id="10" name="Espace réservé du contenu 9">
            <a:extLst>
              <a:ext uri="{FF2B5EF4-FFF2-40B4-BE49-F238E27FC236}">
                <a16:creationId xmlns:a16="http://schemas.microsoft.com/office/drawing/2014/main" id="{9C05105C-33F9-BC34-6E2F-9D99BF6A65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3244" y="597879"/>
            <a:ext cx="5288756" cy="3084435"/>
          </a:xfrm>
        </p:spPr>
      </p:pic>
      <p:pic>
        <p:nvPicPr>
          <p:cNvPr id="14" name="Image 13">
            <a:extLst>
              <a:ext uri="{FF2B5EF4-FFF2-40B4-BE49-F238E27FC236}">
                <a16:creationId xmlns:a16="http://schemas.microsoft.com/office/drawing/2014/main" id="{4C37505F-74E8-B494-98D0-9BF317488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244" y="3682314"/>
            <a:ext cx="5288756" cy="3157430"/>
          </a:xfrm>
          <a:prstGeom prst="rect">
            <a:avLst/>
          </a:prstGeom>
        </p:spPr>
      </p:pic>
    </p:spTree>
    <p:extLst>
      <p:ext uri="{BB962C8B-B14F-4D97-AF65-F5344CB8AC3E}">
        <p14:creationId xmlns:p14="http://schemas.microsoft.com/office/powerpoint/2010/main" val="1994018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5526C-4114-7ACB-51DF-B62E0DACB5BB}"/>
              </a:ext>
            </a:extLst>
          </p:cNvPr>
          <p:cNvSpPr>
            <a:spLocks noGrp="1"/>
          </p:cNvSpPr>
          <p:nvPr>
            <p:ph type="title"/>
          </p:nvPr>
        </p:nvSpPr>
        <p:spPr>
          <a:xfrm>
            <a:off x="0" y="1"/>
            <a:ext cx="12192000" cy="597876"/>
          </a:xfrm>
        </p:spPr>
        <p:style>
          <a:lnRef idx="3">
            <a:schemeClr val="lt1"/>
          </a:lnRef>
          <a:fillRef idx="1">
            <a:schemeClr val="accent6"/>
          </a:fillRef>
          <a:effectRef idx="1">
            <a:schemeClr val="accent6"/>
          </a:effectRef>
          <a:fontRef idx="minor">
            <a:schemeClr val="lt1"/>
          </a:fontRef>
        </p:style>
        <p:txBody>
          <a:bodyPr>
            <a:noAutofit/>
          </a:bodyPr>
          <a:lstStyle/>
          <a:p>
            <a:pPr algn="ctr"/>
            <a:r>
              <a:rPr lang="fr-SN" sz="4800" b="1" dirty="0"/>
              <a:t>Contexte</a:t>
            </a:r>
          </a:p>
        </p:txBody>
      </p:sp>
      <p:sp>
        <p:nvSpPr>
          <p:cNvPr id="3" name="Espace réservé du contenu 2">
            <a:extLst>
              <a:ext uri="{FF2B5EF4-FFF2-40B4-BE49-F238E27FC236}">
                <a16:creationId xmlns:a16="http://schemas.microsoft.com/office/drawing/2014/main" id="{DE081CDD-639B-D723-E4B5-C921F45B7FFE}"/>
              </a:ext>
            </a:extLst>
          </p:cNvPr>
          <p:cNvSpPr>
            <a:spLocks noGrp="1"/>
          </p:cNvSpPr>
          <p:nvPr>
            <p:ph sz="half" idx="1"/>
          </p:nvPr>
        </p:nvSpPr>
        <p:spPr>
          <a:xfrm>
            <a:off x="0" y="515815"/>
            <a:ext cx="6019800" cy="6342184"/>
          </a:xfrm>
        </p:spPr>
        <p:style>
          <a:lnRef idx="1">
            <a:schemeClr val="accent6"/>
          </a:lnRef>
          <a:fillRef idx="2">
            <a:schemeClr val="accent6"/>
          </a:fillRef>
          <a:effectRef idx="1">
            <a:schemeClr val="accent6"/>
          </a:effectRef>
          <a:fontRef idx="minor">
            <a:schemeClr val="dk1"/>
          </a:fontRef>
        </p:style>
        <p:txBody>
          <a:bodyPr>
            <a:normAutofit fontScale="92500"/>
          </a:bodyPr>
          <a:lstStyle/>
          <a:p>
            <a:pPr marL="0" indent="0">
              <a:buNone/>
            </a:pPr>
            <a:r>
              <a:rPr lang="fr-SN" b="1" u="sng" dirty="0"/>
              <a:t>Problématique du typha :</a:t>
            </a:r>
          </a:p>
          <a:p>
            <a:pPr>
              <a:buFont typeface="Wingdings" panose="05000000000000000000" pitchFamily="2" charset="2"/>
              <a:buChar char="Ø"/>
            </a:pPr>
            <a:r>
              <a:rPr lang="fr-SN" sz="2700" dirty="0"/>
              <a:t>L’</a:t>
            </a:r>
            <a:r>
              <a:rPr lang="fr-SN" sz="2700" dirty="0" err="1"/>
              <a:t>accés</a:t>
            </a:r>
            <a:r>
              <a:rPr lang="fr-SN" sz="2700" dirty="0"/>
              <a:t> à l’eau pour les usages domestiques ;</a:t>
            </a:r>
          </a:p>
          <a:p>
            <a:pPr>
              <a:buFont typeface="Wingdings" panose="05000000000000000000" pitchFamily="2" charset="2"/>
              <a:buChar char="Ø"/>
            </a:pPr>
            <a:r>
              <a:rPr lang="fr-SN" sz="2700" dirty="0"/>
              <a:t>L’obstruction des voies de navigation et pour la pratique de la pêche et des canaux d’irrigation ;</a:t>
            </a:r>
          </a:p>
          <a:p>
            <a:pPr>
              <a:buFont typeface="Wingdings" panose="05000000000000000000" pitchFamily="2" charset="2"/>
              <a:buChar char="Ø"/>
            </a:pPr>
            <a:r>
              <a:rPr lang="fr-FR" sz="2700" dirty="0"/>
              <a:t>Chute de la pêche artisanale car les poissons se réfugient dans les racines du typha et la capture devient très difficile ;</a:t>
            </a:r>
          </a:p>
          <a:p>
            <a:pPr>
              <a:buFont typeface="Wingdings" panose="05000000000000000000" pitchFamily="2" charset="2"/>
              <a:buChar char="Ø"/>
            </a:pPr>
            <a:r>
              <a:rPr lang="fr-FR" sz="2700" dirty="0"/>
              <a:t>Rétrécissement des espaces des oiseaux d’eau comme les pélicans, les flamants roses, les cormorans, les canards…dans les parcs </a:t>
            </a:r>
            <a:r>
              <a:rPr lang="fr-FR" sz="2700" dirty="0" err="1"/>
              <a:t>Djoudj</a:t>
            </a:r>
            <a:r>
              <a:rPr lang="fr-FR" sz="2700" dirty="0"/>
              <a:t> et </a:t>
            </a:r>
            <a:r>
              <a:rPr lang="fr-FR" sz="2700" dirty="0" err="1"/>
              <a:t>Diawling</a:t>
            </a:r>
            <a:r>
              <a:rPr lang="fr-FR" sz="2700" dirty="0"/>
              <a:t> ;</a:t>
            </a:r>
          </a:p>
          <a:p>
            <a:pPr>
              <a:buFont typeface="Wingdings" panose="05000000000000000000" pitchFamily="2" charset="2"/>
              <a:buChar char="Ø"/>
            </a:pPr>
            <a:r>
              <a:rPr lang="fr-SN" sz="2700" dirty="0"/>
              <a:t>Au plan santé humaine : les complications respiratoires liées au pollen ou aux graines transportées par le vent </a:t>
            </a:r>
            <a:r>
              <a:rPr lang="fr-FR" sz="2700" dirty="0"/>
              <a:t>;</a:t>
            </a:r>
          </a:p>
          <a:p>
            <a:pPr>
              <a:buFont typeface="Wingdings" panose="05000000000000000000" pitchFamily="2" charset="2"/>
              <a:buChar char="Ø"/>
            </a:pPr>
            <a:endParaRPr lang="fr-FR" dirty="0"/>
          </a:p>
          <a:p>
            <a:pPr>
              <a:buFont typeface="Wingdings" panose="05000000000000000000" pitchFamily="2" charset="2"/>
              <a:buChar char="Ø"/>
            </a:pPr>
            <a:endParaRPr lang="fr-SN" dirty="0"/>
          </a:p>
          <a:p>
            <a:pPr>
              <a:buFont typeface="Wingdings" panose="05000000000000000000" pitchFamily="2" charset="2"/>
              <a:buChar char="Ø"/>
            </a:pPr>
            <a:endParaRPr lang="fr-SN" dirty="0"/>
          </a:p>
        </p:txBody>
      </p:sp>
      <p:pic>
        <p:nvPicPr>
          <p:cNvPr id="6" name="Espace réservé du contenu 5">
            <a:extLst>
              <a:ext uri="{FF2B5EF4-FFF2-40B4-BE49-F238E27FC236}">
                <a16:creationId xmlns:a16="http://schemas.microsoft.com/office/drawing/2014/main" id="{0AC26D2A-459C-689B-EB32-476F60E2853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515938"/>
            <a:ext cx="6172200" cy="3282340"/>
          </a:xfrm>
        </p:spPr>
      </p:pic>
      <p:pic>
        <p:nvPicPr>
          <p:cNvPr id="8" name="Image 7">
            <a:extLst>
              <a:ext uri="{FF2B5EF4-FFF2-40B4-BE49-F238E27FC236}">
                <a16:creationId xmlns:a16="http://schemas.microsoft.com/office/drawing/2014/main" id="{DF83FB69-CFF5-6F5E-8B9F-7591CE24D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575660"/>
            <a:ext cx="6172200" cy="3282340"/>
          </a:xfrm>
          <a:prstGeom prst="rect">
            <a:avLst/>
          </a:prstGeom>
        </p:spPr>
      </p:pic>
    </p:spTree>
    <p:extLst>
      <p:ext uri="{BB962C8B-B14F-4D97-AF65-F5344CB8AC3E}">
        <p14:creationId xmlns:p14="http://schemas.microsoft.com/office/powerpoint/2010/main" val="3776305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1DE24B-D257-9771-4788-A42DB3DC0C1C}"/>
              </a:ext>
            </a:extLst>
          </p:cNvPr>
          <p:cNvSpPr>
            <a:spLocks noGrp="1"/>
          </p:cNvSpPr>
          <p:nvPr>
            <p:ph type="title"/>
          </p:nvPr>
        </p:nvSpPr>
        <p:spPr>
          <a:xfrm>
            <a:off x="0" y="2"/>
            <a:ext cx="12192000" cy="681036"/>
          </a:xfrm>
        </p:spPr>
        <p:style>
          <a:lnRef idx="3">
            <a:schemeClr val="lt1"/>
          </a:lnRef>
          <a:fillRef idx="1">
            <a:schemeClr val="accent6"/>
          </a:fillRef>
          <a:effectRef idx="1">
            <a:schemeClr val="accent6"/>
          </a:effectRef>
          <a:fontRef idx="minor">
            <a:schemeClr val="lt1"/>
          </a:fontRef>
        </p:style>
        <p:txBody>
          <a:bodyPr>
            <a:normAutofit fontScale="90000"/>
          </a:bodyPr>
          <a:lstStyle/>
          <a:p>
            <a:pPr algn="ctr"/>
            <a:br>
              <a:rPr lang="fr-FR" sz="4400" b="1" dirty="0"/>
            </a:br>
            <a:r>
              <a:rPr lang="fr-FR" sz="4900" b="1" dirty="0"/>
              <a:t>Contexte</a:t>
            </a:r>
            <a:br>
              <a:rPr lang="fr-FR" sz="4400" b="1" dirty="0"/>
            </a:br>
            <a:endParaRPr lang="fr-SN" dirty="0"/>
          </a:p>
        </p:txBody>
      </p:sp>
      <p:sp>
        <p:nvSpPr>
          <p:cNvPr id="3" name="Espace réservé du contenu 2">
            <a:extLst>
              <a:ext uri="{FF2B5EF4-FFF2-40B4-BE49-F238E27FC236}">
                <a16:creationId xmlns:a16="http://schemas.microsoft.com/office/drawing/2014/main" id="{B6BB1BF4-D55B-615F-09DB-088630113265}"/>
              </a:ext>
            </a:extLst>
          </p:cNvPr>
          <p:cNvSpPr>
            <a:spLocks noGrp="1"/>
          </p:cNvSpPr>
          <p:nvPr>
            <p:ph sz="half" idx="1"/>
          </p:nvPr>
        </p:nvSpPr>
        <p:spPr>
          <a:xfrm>
            <a:off x="0" y="681038"/>
            <a:ext cx="6096000" cy="6176962"/>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fr-SN" sz="3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la même façon qu’il faille lutter contre les effets négatifs du Typha, il est nécessaire de reconsidérer le rapport relationnel que les populations locale (maures) ont toujours eu avec ces plantes (typha) :</a:t>
            </a:r>
          </a:p>
          <a:p>
            <a:pPr>
              <a:buFont typeface="Wingdings" panose="05000000000000000000" pitchFamily="2" charset="2"/>
              <a:buChar char="Ø"/>
            </a:pPr>
            <a:r>
              <a:rPr lang="fr-SN" sz="3200" dirty="0">
                <a:effectLst/>
                <a:latin typeface="Calibri" panose="020F0502020204030204" pitchFamily="34" charset="0"/>
                <a:ea typeface="Calibri" panose="020F0502020204030204" pitchFamily="34" charset="0"/>
                <a:cs typeface="Times New Roman" panose="02020603050405020304" pitchFamily="18" charset="0"/>
              </a:rPr>
              <a:t>Le Typha produisant des effets positifs : construction de cases, de toitures, de palissades, ornementale;</a:t>
            </a:r>
          </a:p>
          <a:p>
            <a:pPr>
              <a:buFont typeface="Wingdings" panose="05000000000000000000" pitchFamily="2" charset="2"/>
              <a:buChar char="Ø"/>
            </a:pPr>
            <a:r>
              <a:rPr lang="fr-SN" sz="3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Production de revenus aux femmes avec la confection et la commercialisation des nattes.</a:t>
            </a:r>
            <a:endParaRPr lang="fr-SN" sz="4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a:p>
            <a:pPr>
              <a:buFont typeface="Wingdings" panose="05000000000000000000" pitchFamily="2" charset="2"/>
              <a:buChar char="Ø"/>
            </a:pPr>
            <a:endParaRPr lang="fr-FR" dirty="0"/>
          </a:p>
          <a:p>
            <a:pPr marL="0" indent="0">
              <a:buNone/>
            </a:pPr>
            <a:endParaRPr lang="fr-SN" b="1" dirty="0"/>
          </a:p>
        </p:txBody>
      </p:sp>
      <p:pic>
        <p:nvPicPr>
          <p:cNvPr id="12" name="Espace réservé du contenu 11">
            <a:extLst>
              <a:ext uri="{FF2B5EF4-FFF2-40B4-BE49-F238E27FC236}">
                <a16:creationId xmlns:a16="http://schemas.microsoft.com/office/drawing/2014/main" id="{EEA86470-DB3D-23F0-0EB1-C65BE7941B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681037"/>
            <a:ext cx="2930769" cy="2941393"/>
          </a:xfrm>
          <a:prstGeom prst="rect">
            <a:avLst/>
          </a:prstGeom>
        </p:spPr>
      </p:pic>
      <p:pic>
        <p:nvPicPr>
          <p:cNvPr id="8" name="Image 7">
            <a:extLst>
              <a:ext uri="{FF2B5EF4-FFF2-40B4-BE49-F238E27FC236}">
                <a16:creationId xmlns:a16="http://schemas.microsoft.com/office/drawing/2014/main" id="{582872F8-9E66-CA2D-7229-C0705B3E0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3622430"/>
            <a:ext cx="2930771" cy="3235569"/>
          </a:xfrm>
          <a:prstGeom prst="rect">
            <a:avLst/>
          </a:prstGeom>
        </p:spPr>
      </p:pic>
      <p:pic>
        <p:nvPicPr>
          <p:cNvPr id="10" name="Picture 4" descr="P1010049">
            <a:extLst>
              <a:ext uri="{FF2B5EF4-FFF2-40B4-BE49-F238E27FC236}">
                <a16:creationId xmlns:a16="http://schemas.microsoft.com/office/drawing/2014/main" id="{985FFD46-8C1D-0E38-9006-BF8E3FFC6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768" y="686594"/>
            <a:ext cx="3165231"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1F16A29C-7E66-0725-CAB9-1DEE801AC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845" y="3769518"/>
            <a:ext cx="3320805" cy="308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73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9D6F0-9F38-6757-F4D5-44F4F0459C99}"/>
              </a:ext>
            </a:extLst>
          </p:cNvPr>
          <p:cNvSpPr>
            <a:spLocks noGrp="1"/>
          </p:cNvSpPr>
          <p:nvPr>
            <p:ph type="title"/>
          </p:nvPr>
        </p:nvSpPr>
        <p:spPr>
          <a:xfrm>
            <a:off x="23446" y="18256"/>
            <a:ext cx="12192000" cy="662782"/>
          </a:xfrm>
        </p:spPr>
        <p:style>
          <a:lnRef idx="3">
            <a:schemeClr val="lt1"/>
          </a:lnRef>
          <a:fillRef idx="1">
            <a:schemeClr val="accent6"/>
          </a:fillRef>
          <a:effectRef idx="1">
            <a:schemeClr val="accent6"/>
          </a:effectRef>
          <a:fontRef idx="minor">
            <a:schemeClr val="lt1"/>
          </a:fontRef>
        </p:style>
        <p:txBody>
          <a:bodyPr>
            <a:normAutofit/>
          </a:bodyPr>
          <a:lstStyle/>
          <a:p>
            <a:r>
              <a:rPr lang="fr-SN" sz="4000" b="1" dirty="0"/>
              <a:t>Valorisation du Typha : Fauchage (récolte) du Typha  </a:t>
            </a:r>
          </a:p>
        </p:txBody>
      </p:sp>
      <p:sp>
        <p:nvSpPr>
          <p:cNvPr id="3" name="Espace réservé du contenu 2">
            <a:extLst>
              <a:ext uri="{FF2B5EF4-FFF2-40B4-BE49-F238E27FC236}">
                <a16:creationId xmlns:a16="http://schemas.microsoft.com/office/drawing/2014/main" id="{1A5176BF-C2D5-AE8A-B0E7-6BF8B3999C7D}"/>
              </a:ext>
            </a:extLst>
          </p:cNvPr>
          <p:cNvSpPr>
            <a:spLocks noGrp="1"/>
          </p:cNvSpPr>
          <p:nvPr>
            <p:ph sz="half" idx="1"/>
          </p:nvPr>
        </p:nvSpPr>
        <p:spPr>
          <a:xfrm>
            <a:off x="117230" y="1253331"/>
            <a:ext cx="5873263" cy="4748884"/>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342900" lvl="0" indent="-342900" algn="just">
              <a:lnSpc>
                <a:spcPct val="115000"/>
              </a:lnSpc>
              <a:buFont typeface="+mj-lt"/>
              <a:buAutoNum type="arabicPeriod"/>
            </a:pPr>
            <a:r>
              <a:rPr lang="fr-SN" sz="2200" kern="100" dirty="0">
                <a:effectLst/>
                <a:latin typeface="Calibri" panose="020F0502020204030204" pitchFamily="34" charset="0"/>
                <a:ea typeface="Calibri" panose="020F0502020204030204" pitchFamily="34" charset="0"/>
                <a:cs typeface="Times New Roman" panose="02020603050405020304" pitchFamily="18" charset="0"/>
              </a:rPr>
              <a:t>D’abord se tenir proche et éviter de positionner la faucille à l’horizontal, sinon la coupe ne sera pas nette ;</a:t>
            </a:r>
          </a:p>
          <a:p>
            <a:pPr marL="342900" lvl="0" indent="-342900" algn="just">
              <a:lnSpc>
                <a:spcPct val="115000"/>
              </a:lnSpc>
              <a:buFont typeface="+mj-lt"/>
              <a:buAutoNum type="arabicPeriod"/>
            </a:pPr>
            <a:r>
              <a:rPr lang="fr-SN" sz="2200" kern="100" dirty="0">
                <a:effectLst/>
                <a:latin typeface="Calibri" panose="020F0502020204030204" pitchFamily="34" charset="0"/>
                <a:ea typeface="Calibri" panose="020F0502020204030204" pitchFamily="34" charset="0"/>
                <a:cs typeface="Times New Roman" panose="02020603050405020304" pitchFamily="18" charset="0"/>
              </a:rPr>
              <a:t>On positionne la faucille à l’oblique et on tire d’un coup net pour obtenir une coupe parfaite de tige ;</a:t>
            </a:r>
          </a:p>
          <a:p>
            <a:pPr marL="342900" lvl="0" indent="-342900" algn="just">
              <a:lnSpc>
                <a:spcPct val="115000"/>
              </a:lnSpc>
              <a:buFont typeface="+mj-lt"/>
              <a:buAutoNum type="arabicPeriod"/>
            </a:pPr>
            <a:r>
              <a:rPr lang="fr-SN" sz="2200" kern="100" dirty="0">
                <a:effectLst/>
                <a:latin typeface="Calibri" panose="020F0502020204030204" pitchFamily="34" charset="0"/>
                <a:ea typeface="Calibri" panose="020F0502020204030204" pitchFamily="34" charset="0"/>
                <a:cs typeface="Times New Roman" panose="02020603050405020304" pitchFamily="18" charset="0"/>
              </a:rPr>
              <a:t>Une fois couper, on range en mettant ensemble les parties solides des tiges ;</a:t>
            </a:r>
          </a:p>
          <a:p>
            <a:pPr marL="342900" lvl="0" indent="-342900" algn="just">
              <a:lnSpc>
                <a:spcPct val="115000"/>
              </a:lnSpc>
              <a:spcAft>
                <a:spcPts val="800"/>
              </a:spcAft>
              <a:buFont typeface="+mj-lt"/>
              <a:buAutoNum type="arabicPeriod"/>
            </a:pPr>
            <a:r>
              <a:rPr lang="fr-SN" sz="2200" kern="100" dirty="0">
                <a:effectLst/>
                <a:latin typeface="Calibri" panose="020F0502020204030204" pitchFamily="34" charset="0"/>
                <a:ea typeface="Calibri" panose="020F0502020204030204" pitchFamily="34" charset="0"/>
                <a:cs typeface="Times New Roman" panose="02020603050405020304" pitchFamily="18" charset="0"/>
              </a:rPr>
              <a:t>Ainsi disposer on peut facilement transporter le typha ;</a:t>
            </a:r>
          </a:p>
          <a:p>
            <a:pPr marL="342900" indent="-342900" algn="just">
              <a:lnSpc>
                <a:spcPct val="115000"/>
              </a:lnSpc>
              <a:spcAft>
                <a:spcPts val="800"/>
              </a:spcAft>
              <a:buFont typeface="+mj-lt"/>
              <a:buAutoNum type="arabicPeriod"/>
            </a:pPr>
            <a:r>
              <a:rPr lang="fr-SN" sz="2400" kern="100" dirty="0">
                <a:effectLst/>
                <a:latin typeface="Calibri" panose="020F0502020204030204" pitchFamily="34" charset="0"/>
                <a:ea typeface="Calibri" panose="020F0502020204030204" pitchFamily="34" charset="0"/>
                <a:cs typeface="Times New Roman" panose="02020603050405020304" pitchFamily="18" charset="0"/>
              </a:rPr>
              <a:t>5. A l’étape de triage et de séchage, nous enlevons toutes les impuretés (les tiges coupées ou mal formées ;</a:t>
            </a:r>
          </a:p>
          <a:p>
            <a:pPr marL="342900" lvl="0" indent="-342900" algn="just">
              <a:lnSpc>
                <a:spcPct val="115000"/>
              </a:lnSpc>
              <a:spcAft>
                <a:spcPts val="800"/>
              </a:spcAft>
              <a:buFont typeface="+mj-lt"/>
              <a:buAutoNum type="arabicPeriod"/>
            </a:pPr>
            <a:endParaRPr lang="fr-SN"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SN" dirty="0"/>
          </a:p>
        </p:txBody>
      </p:sp>
      <p:sp>
        <p:nvSpPr>
          <p:cNvPr id="4" name="Espace réservé du contenu 3">
            <a:extLst>
              <a:ext uri="{FF2B5EF4-FFF2-40B4-BE49-F238E27FC236}">
                <a16:creationId xmlns:a16="http://schemas.microsoft.com/office/drawing/2014/main" id="{413609A0-98C0-8A43-6E6A-55D995C5C440}"/>
              </a:ext>
            </a:extLst>
          </p:cNvPr>
          <p:cNvSpPr>
            <a:spLocks noGrp="1"/>
          </p:cNvSpPr>
          <p:nvPr>
            <p:ph sz="half" idx="2"/>
          </p:nvPr>
        </p:nvSpPr>
        <p:spPr>
          <a:xfrm>
            <a:off x="6096000" y="1239781"/>
            <a:ext cx="6072554" cy="4762434"/>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lvl="0" indent="0" algn="just">
              <a:lnSpc>
                <a:spcPct val="115000"/>
              </a:lnSpc>
              <a:buNone/>
            </a:pPr>
            <a:r>
              <a:rPr lang="fr-SN" sz="3000" kern="100" dirty="0">
                <a:effectLst/>
                <a:latin typeface="Calibri" panose="020F0502020204030204" pitchFamily="34" charset="0"/>
                <a:ea typeface="Calibri" panose="020F0502020204030204" pitchFamily="34" charset="0"/>
                <a:cs typeface="Times New Roman" panose="02020603050405020304" pitchFamily="18" charset="0"/>
              </a:rPr>
              <a:t>6</a:t>
            </a:r>
            <a:r>
              <a:rPr lang="fr-SN" sz="2600" kern="100" dirty="0">
                <a:effectLst/>
                <a:latin typeface="Calibri" panose="020F0502020204030204" pitchFamily="34" charset="0"/>
                <a:ea typeface="Calibri" panose="020F0502020204030204" pitchFamily="34" charset="0"/>
                <a:cs typeface="Times New Roman" panose="02020603050405020304" pitchFamily="18" charset="0"/>
              </a:rPr>
              <a:t>. Ensuite nous mettons ensemble les bonnes tiges, c’est ce que l’on appel la mise en botte ;</a:t>
            </a:r>
          </a:p>
          <a:p>
            <a:pPr marL="0" lvl="0" indent="0" algn="just">
              <a:lnSpc>
                <a:spcPct val="115000"/>
              </a:lnSpc>
              <a:buNone/>
            </a:pPr>
            <a:r>
              <a:rPr lang="fr-SN" sz="2600" kern="100" dirty="0">
                <a:latin typeface="Calibri" panose="020F0502020204030204" pitchFamily="34" charset="0"/>
                <a:ea typeface="Calibri" panose="020F0502020204030204" pitchFamily="34" charset="0"/>
                <a:cs typeface="Times New Roman" panose="02020603050405020304" pitchFamily="18" charset="0"/>
              </a:rPr>
              <a:t>7. </a:t>
            </a:r>
            <a:r>
              <a:rPr lang="fr-SN" sz="2600" kern="100" dirty="0">
                <a:effectLst/>
                <a:latin typeface="Calibri" panose="020F0502020204030204" pitchFamily="34" charset="0"/>
                <a:ea typeface="Calibri" panose="020F0502020204030204" pitchFamily="34" charset="0"/>
                <a:cs typeface="Times New Roman" panose="02020603050405020304" pitchFamily="18" charset="0"/>
              </a:rPr>
              <a:t>Les bottes ainsi obtenues, nous facilite le transport et simplifie les tâches aux prochaines étapes à savoir : </a:t>
            </a:r>
            <a:r>
              <a:rPr lang="fr-SN" sz="2600" kern="100" dirty="0">
                <a:latin typeface="Calibri" panose="020F0502020204030204" pitchFamily="34" charset="0"/>
                <a:ea typeface="Calibri" panose="020F0502020204030204" pitchFamily="34" charset="0"/>
                <a:cs typeface="Times New Roman" panose="02020603050405020304" pitchFamily="18" charset="0"/>
              </a:rPr>
              <a:t>l</a:t>
            </a:r>
            <a:r>
              <a:rPr lang="fr-SN" sz="2600" kern="100" dirty="0">
                <a:effectLst/>
                <a:latin typeface="Calibri" panose="020F0502020204030204" pitchFamily="34" charset="0"/>
                <a:ea typeface="Calibri" panose="020F0502020204030204" pitchFamily="34" charset="0"/>
                <a:cs typeface="Times New Roman" panose="02020603050405020304" pitchFamily="18" charset="0"/>
              </a:rPr>
              <a:t>e tissage des palissades, des chaumes ou panneaux, etc. </a:t>
            </a:r>
          </a:p>
          <a:p>
            <a:pPr algn="just">
              <a:lnSpc>
                <a:spcPct val="115000"/>
              </a:lnSpc>
              <a:spcAft>
                <a:spcPts val="800"/>
              </a:spcAft>
            </a:pPr>
            <a:endParaRPr lang="fr-SN"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507A49FB-CECC-FDA6-838A-60695412327E}"/>
              </a:ext>
            </a:extLst>
          </p:cNvPr>
          <p:cNvSpPr txBox="1"/>
          <p:nvPr/>
        </p:nvSpPr>
        <p:spPr>
          <a:xfrm>
            <a:off x="23446" y="681038"/>
            <a:ext cx="12145108" cy="5587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spcAft>
                <a:spcPts val="800"/>
              </a:spcAft>
            </a:pPr>
            <a:r>
              <a:rPr lang="fr-SN" sz="2800" b="1" kern="100" dirty="0">
                <a:effectLst/>
                <a:latin typeface="Calibri" panose="020F0502020204030204" pitchFamily="34" charset="0"/>
                <a:ea typeface="Calibri" panose="020F0502020204030204" pitchFamily="34" charset="0"/>
                <a:cs typeface="Times New Roman" panose="02020603050405020304" pitchFamily="18" charset="0"/>
              </a:rPr>
              <a:t>Il y a une technique spécifique pour faucher le typha :</a:t>
            </a:r>
          </a:p>
        </p:txBody>
      </p:sp>
      <p:pic>
        <p:nvPicPr>
          <p:cNvPr id="7" name="Image 6">
            <a:extLst>
              <a:ext uri="{FF2B5EF4-FFF2-40B4-BE49-F238E27FC236}">
                <a16:creationId xmlns:a16="http://schemas.microsoft.com/office/drawing/2014/main" id="{629E9B69-8755-E173-83C2-0F48C301A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122" y="3786555"/>
            <a:ext cx="2895601" cy="2297722"/>
          </a:xfrm>
          <a:prstGeom prst="rect">
            <a:avLst/>
          </a:prstGeom>
        </p:spPr>
      </p:pic>
      <p:sp>
        <p:nvSpPr>
          <p:cNvPr id="8" name="ZoneTexte 7">
            <a:extLst>
              <a:ext uri="{FF2B5EF4-FFF2-40B4-BE49-F238E27FC236}">
                <a16:creationId xmlns:a16="http://schemas.microsoft.com/office/drawing/2014/main" id="{060E5666-9431-132B-F24B-A850B8A6C7D2}"/>
              </a:ext>
            </a:extLst>
          </p:cNvPr>
          <p:cNvSpPr txBox="1"/>
          <p:nvPr/>
        </p:nvSpPr>
        <p:spPr>
          <a:xfrm>
            <a:off x="6096000" y="4349262"/>
            <a:ext cx="3130062" cy="101566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SN" sz="2000" b="1" dirty="0"/>
              <a:t>Principale Instrument de coupe du typha utilisé par les femmes : La faucille </a:t>
            </a:r>
          </a:p>
        </p:txBody>
      </p:sp>
    </p:spTree>
    <p:extLst>
      <p:ext uri="{BB962C8B-B14F-4D97-AF65-F5344CB8AC3E}">
        <p14:creationId xmlns:p14="http://schemas.microsoft.com/office/powerpoint/2010/main" val="302343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25F6C0-CA20-A0B8-160B-08D9F24E04B0}"/>
              </a:ext>
            </a:extLst>
          </p:cNvPr>
          <p:cNvSpPr>
            <a:spLocks noGrp="1"/>
          </p:cNvSpPr>
          <p:nvPr>
            <p:ph type="title"/>
          </p:nvPr>
        </p:nvSpPr>
        <p:spPr>
          <a:xfrm>
            <a:off x="17584" y="0"/>
            <a:ext cx="12174415" cy="550985"/>
          </a:xfrm>
        </p:spPr>
        <p:style>
          <a:lnRef idx="3">
            <a:schemeClr val="lt1"/>
          </a:lnRef>
          <a:fillRef idx="1">
            <a:schemeClr val="accent6"/>
          </a:fillRef>
          <a:effectRef idx="1">
            <a:schemeClr val="accent6"/>
          </a:effectRef>
          <a:fontRef idx="minor">
            <a:schemeClr val="lt1"/>
          </a:fontRef>
        </p:style>
        <p:txBody>
          <a:bodyPr>
            <a:normAutofit fontScale="90000"/>
          </a:bodyPr>
          <a:lstStyle/>
          <a:p>
            <a:pPr algn="ctr"/>
            <a:r>
              <a:rPr lang="fr-SN" b="1" dirty="0"/>
              <a:t>Valorisation Locale du Typhas Australis</a:t>
            </a:r>
          </a:p>
        </p:txBody>
      </p:sp>
      <p:pic>
        <p:nvPicPr>
          <p:cNvPr id="5" name="Espace réservé du contenu 4">
            <a:extLst>
              <a:ext uri="{FF2B5EF4-FFF2-40B4-BE49-F238E27FC236}">
                <a16:creationId xmlns:a16="http://schemas.microsoft.com/office/drawing/2014/main" id="{1853580E-E46F-7329-4372-C9776AE5915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584" y="550863"/>
            <a:ext cx="5644664" cy="3388091"/>
          </a:xfrm>
          <a:prstGeom prst="rect">
            <a:avLst/>
          </a:prstGeom>
          <a:noFill/>
          <a:ln>
            <a:noFill/>
          </a:ln>
        </p:spPr>
      </p:pic>
      <p:sp>
        <p:nvSpPr>
          <p:cNvPr id="6" name="ZoneTexte 5">
            <a:extLst>
              <a:ext uri="{FF2B5EF4-FFF2-40B4-BE49-F238E27FC236}">
                <a16:creationId xmlns:a16="http://schemas.microsoft.com/office/drawing/2014/main" id="{1BB89333-0426-11B9-778B-5E51F318395E}"/>
              </a:ext>
            </a:extLst>
          </p:cNvPr>
          <p:cNvSpPr txBox="1"/>
          <p:nvPr/>
        </p:nvSpPr>
        <p:spPr>
          <a:xfrm>
            <a:off x="0" y="3569622"/>
            <a:ext cx="5627082" cy="400110"/>
          </a:xfrm>
          <a:prstGeom prst="rect">
            <a:avLst/>
          </a:prstGeom>
          <a:noFill/>
        </p:spPr>
        <p:txBody>
          <a:bodyPr wrap="square" rtlCol="0">
            <a:spAutoFit/>
          </a:bodyPr>
          <a:lstStyle/>
          <a:p>
            <a:r>
              <a:rPr lang="fr-SN" sz="2000" b="1" dirty="0">
                <a:solidFill>
                  <a:schemeClr val="bg1"/>
                </a:solidFill>
              </a:rPr>
              <a:t>1</a:t>
            </a:r>
            <a:r>
              <a:rPr lang="fr-SN" sz="2000" dirty="0">
                <a:solidFill>
                  <a:schemeClr val="bg1"/>
                </a:solidFill>
              </a:rPr>
              <a:t>- </a:t>
            </a:r>
            <a:r>
              <a:rPr lang="fr-SN" sz="2000" b="1" dirty="0">
                <a:solidFill>
                  <a:schemeClr val="bg1"/>
                </a:solidFill>
              </a:rPr>
              <a:t>Récolte artisanale du Typha par les Femmes. </a:t>
            </a:r>
          </a:p>
        </p:txBody>
      </p:sp>
      <p:pic>
        <p:nvPicPr>
          <p:cNvPr id="7" name="Espace réservé du contenu 6">
            <a:extLst>
              <a:ext uri="{FF2B5EF4-FFF2-40B4-BE49-F238E27FC236}">
                <a16:creationId xmlns:a16="http://schemas.microsoft.com/office/drawing/2014/main" id="{273BE15D-9340-E87B-5418-329F43748EE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97415" y="550863"/>
            <a:ext cx="6512168" cy="3387725"/>
          </a:xfrm>
          <a:prstGeom prst="rect">
            <a:avLst/>
          </a:prstGeom>
          <a:noFill/>
          <a:ln>
            <a:noFill/>
          </a:ln>
        </p:spPr>
      </p:pic>
      <p:sp>
        <p:nvSpPr>
          <p:cNvPr id="8" name="ZoneTexte 7">
            <a:extLst>
              <a:ext uri="{FF2B5EF4-FFF2-40B4-BE49-F238E27FC236}">
                <a16:creationId xmlns:a16="http://schemas.microsoft.com/office/drawing/2014/main" id="{3CA569D4-CA07-50F5-29DC-A04D8C69BEDC}"/>
              </a:ext>
            </a:extLst>
          </p:cNvPr>
          <p:cNvSpPr txBox="1"/>
          <p:nvPr/>
        </p:nvSpPr>
        <p:spPr>
          <a:xfrm>
            <a:off x="5679832" y="3307323"/>
            <a:ext cx="6477001" cy="707886"/>
          </a:xfrm>
          <a:prstGeom prst="rect">
            <a:avLst/>
          </a:prstGeom>
          <a:noFill/>
        </p:spPr>
        <p:txBody>
          <a:bodyPr wrap="square" rtlCol="0">
            <a:spAutoFit/>
          </a:bodyPr>
          <a:lstStyle/>
          <a:p>
            <a:r>
              <a:rPr lang="fr-SN" sz="2000" b="1" dirty="0">
                <a:solidFill>
                  <a:schemeClr val="bg1"/>
                </a:solidFill>
              </a:rPr>
              <a:t>2-Espace de séchage, de trie, de mise en botte et de stockage.</a:t>
            </a:r>
          </a:p>
        </p:txBody>
      </p:sp>
      <p:pic>
        <p:nvPicPr>
          <p:cNvPr id="9" name="Image 8">
            <a:extLst>
              <a:ext uri="{FF2B5EF4-FFF2-40B4-BE49-F238E27FC236}">
                <a16:creationId xmlns:a16="http://schemas.microsoft.com/office/drawing/2014/main" id="{5DCEFFE6-E84A-89AC-DB36-DF54C9A359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67" y="3969732"/>
            <a:ext cx="4419602" cy="2943225"/>
          </a:xfrm>
          <a:prstGeom prst="rect">
            <a:avLst/>
          </a:prstGeom>
          <a:noFill/>
          <a:ln>
            <a:noFill/>
          </a:ln>
        </p:spPr>
      </p:pic>
      <p:sp>
        <p:nvSpPr>
          <p:cNvPr id="10" name="ZoneTexte 9">
            <a:extLst>
              <a:ext uri="{FF2B5EF4-FFF2-40B4-BE49-F238E27FC236}">
                <a16:creationId xmlns:a16="http://schemas.microsoft.com/office/drawing/2014/main" id="{C274AEA7-5EDA-C449-0B77-0FDFD71E3203}"/>
              </a:ext>
            </a:extLst>
          </p:cNvPr>
          <p:cNvSpPr txBox="1"/>
          <p:nvPr/>
        </p:nvSpPr>
        <p:spPr>
          <a:xfrm>
            <a:off x="-11726" y="6311261"/>
            <a:ext cx="4618896" cy="677108"/>
          </a:xfrm>
          <a:prstGeom prst="rect">
            <a:avLst/>
          </a:prstGeom>
          <a:noFill/>
        </p:spPr>
        <p:txBody>
          <a:bodyPr wrap="square" rtlCol="0">
            <a:spAutoFit/>
          </a:bodyPr>
          <a:lstStyle/>
          <a:p>
            <a:r>
              <a:rPr lang="fr-SN" sz="2000" b="1" dirty="0">
                <a:solidFill>
                  <a:schemeClr val="bg1"/>
                </a:solidFill>
              </a:rPr>
              <a:t>3</a:t>
            </a:r>
            <a:r>
              <a:rPr lang="fr-SN" sz="2000" dirty="0">
                <a:solidFill>
                  <a:schemeClr val="bg1"/>
                </a:solidFill>
              </a:rPr>
              <a:t>-  </a:t>
            </a:r>
            <a:r>
              <a:rPr lang="fr-SN" b="1" dirty="0">
                <a:solidFill>
                  <a:schemeClr val="bg1"/>
                </a:solidFill>
              </a:rPr>
              <a:t>Transport des bottes par les Femmes vers les maisons </a:t>
            </a:r>
            <a:endParaRPr lang="fr-SN" sz="2000" b="1" dirty="0">
              <a:solidFill>
                <a:schemeClr val="bg1"/>
              </a:solidFill>
            </a:endParaRPr>
          </a:p>
        </p:txBody>
      </p:sp>
      <p:pic>
        <p:nvPicPr>
          <p:cNvPr id="11" name="Image 10">
            <a:extLst>
              <a:ext uri="{FF2B5EF4-FFF2-40B4-BE49-F238E27FC236}">
                <a16:creationId xmlns:a16="http://schemas.microsoft.com/office/drawing/2014/main" id="{75CC28A1-9F62-602A-90E1-E9C01E3E88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2353" y="3938587"/>
            <a:ext cx="2930768" cy="2974369"/>
          </a:xfrm>
          <a:prstGeom prst="rect">
            <a:avLst/>
          </a:prstGeom>
          <a:noFill/>
          <a:ln>
            <a:noFill/>
          </a:ln>
        </p:spPr>
      </p:pic>
      <p:sp>
        <p:nvSpPr>
          <p:cNvPr id="13" name="ZoneTexte 12">
            <a:extLst>
              <a:ext uri="{FF2B5EF4-FFF2-40B4-BE49-F238E27FC236}">
                <a16:creationId xmlns:a16="http://schemas.microsoft.com/office/drawing/2014/main" id="{63FAFFC1-5CAD-BBB7-27EA-4E4FF52997C9}"/>
              </a:ext>
            </a:extLst>
          </p:cNvPr>
          <p:cNvSpPr txBox="1"/>
          <p:nvPr/>
        </p:nvSpPr>
        <p:spPr>
          <a:xfrm>
            <a:off x="4382782" y="6304331"/>
            <a:ext cx="3109911" cy="707886"/>
          </a:xfrm>
          <a:prstGeom prst="rect">
            <a:avLst/>
          </a:prstGeom>
          <a:noFill/>
        </p:spPr>
        <p:txBody>
          <a:bodyPr wrap="square">
            <a:spAutoFit/>
          </a:bodyPr>
          <a:lstStyle/>
          <a:p>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Tressage pour  la confection  des nattes</a:t>
            </a:r>
            <a:endParaRPr lang="fr-SN" b="1" dirty="0">
              <a:solidFill>
                <a:schemeClr val="bg1"/>
              </a:solidFill>
            </a:endParaRPr>
          </a:p>
        </p:txBody>
      </p:sp>
      <p:pic>
        <p:nvPicPr>
          <p:cNvPr id="14" name="Picture 6224">
            <a:extLst>
              <a:ext uri="{FF2B5EF4-FFF2-40B4-BE49-F238E27FC236}">
                <a16:creationId xmlns:a16="http://schemas.microsoft.com/office/drawing/2014/main" id="{A26A3A00-87C8-9A12-078A-C5D63AF49935}"/>
              </a:ext>
            </a:extLst>
          </p:cNvPr>
          <p:cNvPicPr/>
          <p:nvPr/>
        </p:nvPicPr>
        <p:blipFill>
          <a:blip r:embed="rId6"/>
          <a:stretch>
            <a:fillRect/>
          </a:stretch>
        </p:blipFill>
        <p:spPr>
          <a:xfrm>
            <a:off x="7403121" y="3937664"/>
            <a:ext cx="3194541" cy="2920336"/>
          </a:xfrm>
          <a:prstGeom prst="rect">
            <a:avLst/>
          </a:prstGeom>
        </p:spPr>
      </p:pic>
      <p:pic>
        <p:nvPicPr>
          <p:cNvPr id="15" name="Picture 5998">
            <a:extLst>
              <a:ext uri="{FF2B5EF4-FFF2-40B4-BE49-F238E27FC236}">
                <a16:creationId xmlns:a16="http://schemas.microsoft.com/office/drawing/2014/main" id="{6008E566-FDA4-8A30-86BD-61EB963F0FB0}"/>
              </a:ext>
            </a:extLst>
          </p:cNvPr>
          <p:cNvPicPr/>
          <p:nvPr/>
        </p:nvPicPr>
        <p:blipFill>
          <a:blip r:embed="rId7"/>
          <a:stretch>
            <a:fillRect/>
          </a:stretch>
        </p:blipFill>
        <p:spPr>
          <a:xfrm>
            <a:off x="10415219" y="3937663"/>
            <a:ext cx="1800225" cy="2920335"/>
          </a:xfrm>
          <a:prstGeom prst="rect">
            <a:avLst/>
          </a:prstGeom>
        </p:spPr>
      </p:pic>
    </p:spTree>
    <p:extLst>
      <p:ext uri="{BB962C8B-B14F-4D97-AF65-F5344CB8AC3E}">
        <p14:creationId xmlns:p14="http://schemas.microsoft.com/office/powerpoint/2010/main" val="2291571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0305D8-6EFA-AE01-2CFB-F1DAD28978D0}"/>
              </a:ext>
            </a:extLst>
          </p:cNvPr>
          <p:cNvSpPr>
            <a:spLocks noGrp="1"/>
          </p:cNvSpPr>
          <p:nvPr>
            <p:ph type="title"/>
          </p:nvPr>
        </p:nvSpPr>
        <p:spPr>
          <a:xfrm>
            <a:off x="0" y="49700"/>
            <a:ext cx="12192000" cy="631337"/>
          </a:xfrm>
        </p:spPr>
        <p:style>
          <a:lnRef idx="3">
            <a:schemeClr val="lt1"/>
          </a:lnRef>
          <a:fillRef idx="1">
            <a:schemeClr val="accent6"/>
          </a:fillRef>
          <a:effectRef idx="1">
            <a:schemeClr val="accent6"/>
          </a:effectRef>
          <a:fontRef idx="minor">
            <a:schemeClr val="lt1"/>
          </a:fontRef>
        </p:style>
        <p:txBody>
          <a:bodyPr>
            <a:normAutofit fontScale="90000"/>
          </a:bodyPr>
          <a:lstStyle/>
          <a:p>
            <a:r>
              <a:rPr lang="fr-SN" b="1" dirty="0"/>
              <a:t>Valorisation Locale du Typhas Australis</a:t>
            </a:r>
            <a:endParaRPr lang="fr-SN" dirty="0"/>
          </a:p>
        </p:txBody>
      </p:sp>
      <p:pic>
        <p:nvPicPr>
          <p:cNvPr id="5" name="Espace réservé du contenu 4">
            <a:extLst>
              <a:ext uri="{FF2B5EF4-FFF2-40B4-BE49-F238E27FC236}">
                <a16:creationId xmlns:a16="http://schemas.microsoft.com/office/drawing/2014/main" id="{D634A032-4489-77AB-786A-8B0B760B651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681038"/>
            <a:ext cx="4185139" cy="3000008"/>
          </a:xfrm>
          <a:prstGeom prst="rect">
            <a:avLst/>
          </a:prstGeom>
          <a:noFill/>
          <a:ln>
            <a:noFill/>
          </a:ln>
        </p:spPr>
      </p:pic>
      <p:pic>
        <p:nvPicPr>
          <p:cNvPr id="6" name="Espace réservé du contenu 5">
            <a:extLst>
              <a:ext uri="{FF2B5EF4-FFF2-40B4-BE49-F238E27FC236}">
                <a16:creationId xmlns:a16="http://schemas.microsoft.com/office/drawing/2014/main" id="{8790F599-0B0F-AA8A-5D2E-64A635EBE7F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226169" y="681037"/>
            <a:ext cx="3739662" cy="3000375"/>
          </a:xfrm>
          <a:prstGeom prst="rect">
            <a:avLst/>
          </a:prstGeom>
          <a:noFill/>
          <a:ln>
            <a:noFill/>
          </a:ln>
        </p:spPr>
      </p:pic>
      <p:pic>
        <p:nvPicPr>
          <p:cNvPr id="7" name="Image 6">
            <a:extLst>
              <a:ext uri="{FF2B5EF4-FFF2-40B4-BE49-F238E27FC236}">
                <a16:creationId xmlns:a16="http://schemas.microsoft.com/office/drawing/2014/main" id="{D26EF073-6911-3B3A-C169-5CE5465211C3}"/>
              </a:ext>
            </a:extLst>
          </p:cNvPr>
          <p:cNvPicPr>
            <a:picLocks noChangeAspect="1"/>
          </p:cNvPicPr>
          <p:nvPr/>
        </p:nvPicPr>
        <p:blipFill rotWithShape="1">
          <a:blip r:embed="rId4">
            <a:extLst>
              <a:ext uri="{28A0092B-C50C-407E-A947-70E740481C1C}">
                <a14:useLocalDpi xmlns:a14="http://schemas.microsoft.com/office/drawing/2010/main" val="0"/>
              </a:ext>
            </a:extLst>
          </a:blip>
          <a:srcRect t="6204"/>
          <a:stretch/>
        </p:blipFill>
        <p:spPr bwMode="auto">
          <a:xfrm>
            <a:off x="8006862" y="681037"/>
            <a:ext cx="4103076" cy="3000009"/>
          </a:xfrm>
          <a:prstGeom prst="rect">
            <a:avLst/>
          </a:prstGeom>
          <a:noFill/>
          <a:ln>
            <a:noFill/>
          </a:ln>
          <a:extLst>
            <a:ext uri="{53640926-AAD7-44D8-BBD7-CCE9431645EC}">
              <a14:shadowObscured xmlns:a14="http://schemas.microsoft.com/office/drawing/2010/main"/>
            </a:ext>
          </a:extLst>
        </p:spPr>
      </p:pic>
      <p:sp>
        <p:nvSpPr>
          <p:cNvPr id="9" name="ZoneTexte 8">
            <a:extLst>
              <a:ext uri="{FF2B5EF4-FFF2-40B4-BE49-F238E27FC236}">
                <a16:creationId xmlns:a16="http://schemas.microsoft.com/office/drawing/2014/main" id="{B8D1E6D2-51FC-CA96-883B-266085BCA22D}"/>
              </a:ext>
            </a:extLst>
          </p:cNvPr>
          <p:cNvSpPr txBox="1"/>
          <p:nvPr/>
        </p:nvSpPr>
        <p:spPr>
          <a:xfrm>
            <a:off x="-41032" y="3214059"/>
            <a:ext cx="9765323" cy="466987"/>
          </a:xfrm>
          <a:prstGeom prst="rect">
            <a:avLst/>
          </a:prstGeom>
          <a:noFill/>
        </p:spPr>
        <p:txBody>
          <a:bodyPr wrap="square">
            <a:spAutoFit/>
          </a:bodyPr>
          <a:lstStyle/>
          <a:p>
            <a:pPr algn="ctr">
              <a:lnSpc>
                <a:spcPct val="107000"/>
              </a:lnSpc>
              <a:spcAft>
                <a:spcPts val="800"/>
              </a:spcAft>
              <a:tabLst>
                <a:tab pos="1685925" algn="l"/>
              </a:tabLst>
            </a:pPr>
            <a:r>
              <a:rPr lang="fr-FR" sz="24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Rouleaux de nattes tressées et commercialisées par les femmes</a:t>
            </a:r>
            <a:endParaRPr lang="fr-SN"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08741D22-827F-BCF3-9DAF-CD9B7EDD832A}"/>
              </a:ext>
            </a:extLst>
          </p:cNvPr>
          <p:cNvPicPr>
            <a:picLocks noChangeAspect="1"/>
          </p:cNvPicPr>
          <p:nvPr/>
        </p:nvPicPr>
        <p:blipFill rotWithShape="1">
          <a:blip r:embed="rId5">
            <a:extLst>
              <a:ext uri="{28A0092B-C50C-407E-A947-70E740481C1C}">
                <a14:useLocalDpi xmlns:a14="http://schemas.microsoft.com/office/drawing/2010/main" val="0"/>
              </a:ext>
            </a:extLst>
          </a:blip>
          <a:srcRect b="14198"/>
          <a:stretch/>
        </p:blipFill>
        <p:spPr bwMode="auto">
          <a:xfrm>
            <a:off x="0" y="3696038"/>
            <a:ext cx="4226169" cy="3161962"/>
          </a:xfrm>
          <a:prstGeom prst="rect">
            <a:avLst/>
          </a:prstGeom>
          <a:noFill/>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FDDD6E18-97D1-1457-DC89-9ECE6472111A}"/>
              </a:ext>
            </a:extLst>
          </p:cNvPr>
          <p:cNvSpPr txBox="1"/>
          <p:nvPr/>
        </p:nvSpPr>
        <p:spPr>
          <a:xfrm>
            <a:off x="-2" y="6176962"/>
            <a:ext cx="4185139" cy="646331"/>
          </a:xfrm>
          <a:prstGeom prst="rect">
            <a:avLst/>
          </a:prstGeom>
          <a:noFill/>
        </p:spPr>
        <p:txBody>
          <a:bodyPr wrap="square">
            <a:spAutoFit/>
          </a:bodyPr>
          <a:lstStyle/>
          <a:p>
            <a:r>
              <a:rPr lang="fr-FR"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D</a:t>
            </a:r>
            <a:r>
              <a:rPr lang="fr-FR"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’autre artisans viennent acheter le typha en bottes</a:t>
            </a:r>
            <a:endParaRPr lang="fr-SN" b="1" dirty="0">
              <a:solidFill>
                <a:schemeClr val="bg1"/>
              </a:solidFill>
            </a:endParaRPr>
          </a:p>
        </p:txBody>
      </p:sp>
      <p:pic>
        <p:nvPicPr>
          <p:cNvPr id="13" name="Image 12">
            <a:extLst>
              <a:ext uri="{FF2B5EF4-FFF2-40B4-BE49-F238E27FC236}">
                <a16:creationId xmlns:a16="http://schemas.microsoft.com/office/drawing/2014/main" id="{837C128E-8AF5-09F7-E63D-3A790C4CCF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6168" y="3695672"/>
            <a:ext cx="3780693" cy="3127621"/>
          </a:xfrm>
          <a:prstGeom prst="rect">
            <a:avLst/>
          </a:prstGeom>
          <a:noFill/>
          <a:ln>
            <a:noFill/>
          </a:ln>
        </p:spPr>
      </p:pic>
      <p:sp>
        <p:nvSpPr>
          <p:cNvPr id="15" name="ZoneTexte 14">
            <a:extLst>
              <a:ext uri="{FF2B5EF4-FFF2-40B4-BE49-F238E27FC236}">
                <a16:creationId xmlns:a16="http://schemas.microsoft.com/office/drawing/2014/main" id="{2222DC77-996D-1F1F-1AB9-A3D20BED61DC}"/>
              </a:ext>
            </a:extLst>
          </p:cNvPr>
          <p:cNvSpPr txBox="1"/>
          <p:nvPr/>
        </p:nvSpPr>
        <p:spPr>
          <a:xfrm>
            <a:off x="4185137" y="6176962"/>
            <a:ext cx="3780693" cy="646331"/>
          </a:xfrm>
          <a:prstGeom prst="rect">
            <a:avLst/>
          </a:prstGeom>
          <a:noFill/>
        </p:spPr>
        <p:txBody>
          <a:bodyPr wrap="square">
            <a:spAutoFit/>
          </a:bodyPr>
          <a:lstStyle/>
          <a:p>
            <a:r>
              <a:rPr lang="fr-FR"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fr-FR"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onfection de palissade pour clôturer nos maisons</a:t>
            </a:r>
            <a:endParaRPr lang="fr-SN" b="1" dirty="0">
              <a:solidFill>
                <a:schemeClr val="bg1"/>
              </a:solidFill>
            </a:endParaRPr>
          </a:p>
        </p:txBody>
      </p:sp>
      <p:pic>
        <p:nvPicPr>
          <p:cNvPr id="16" name="Image 15">
            <a:extLst>
              <a:ext uri="{FF2B5EF4-FFF2-40B4-BE49-F238E27FC236}">
                <a16:creationId xmlns:a16="http://schemas.microsoft.com/office/drawing/2014/main" id="{B16EFAD3-6D76-AD8C-E5FC-9EE8E522374A}"/>
              </a:ext>
            </a:extLst>
          </p:cNvPr>
          <p:cNvPicPr>
            <a:picLocks noChangeAspect="1"/>
          </p:cNvPicPr>
          <p:nvPr/>
        </p:nvPicPr>
        <p:blipFill rotWithShape="1">
          <a:blip r:embed="rId7">
            <a:extLst>
              <a:ext uri="{28A0092B-C50C-407E-A947-70E740481C1C}">
                <a14:useLocalDpi xmlns:a14="http://schemas.microsoft.com/office/drawing/2010/main" val="0"/>
              </a:ext>
            </a:extLst>
          </a:blip>
          <a:srcRect t="-1" b="16895"/>
          <a:stretch/>
        </p:blipFill>
        <p:spPr bwMode="auto">
          <a:xfrm>
            <a:off x="8033603" y="3695672"/>
            <a:ext cx="4117364" cy="3112628"/>
          </a:xfrm>
          <a:prstGeom prst="rect">
            <a:avLst/>
          </a:prstGeom>
          <a:noFill/>
          <a:ln>
            <a:noFill/>
          </a:ln>
          <a:extLst>
            <a:ext uri="{53640926-AAD7-44D8-BBD7-CCE9431645EC}">
              <a14:shadowObscured xmlns:a14="http://schemas.microsoft.com/office/drawing/2010/main"/>
            </a:ext>
          </a:extLst>
        </p:spPr>
      </p:pic>
      <p:sp>
        <p:nvSpPr>
          <p:cNvPr id="17" name="ZoneTexte 16">
            <a:extLst>
              <a:ext uri="{FF2B5EF4-FFF2-40B4-BE49-F238E27FC236}">
                <a16:creationId xmlns:a16="http://schemas.microsoft.com/office/drawing/2014/main" id="{63B48F9F-7E24-0368-43B1-2269FD0328DE}"/>
              </a:ext>
            </a:extLst>
          </p:cNvPr>
          <p:cNvSpPr txBox="1"/>
          <p:nvPr/>
        </p:nvSpPr>
        <p:spPr>
          <a:xfrm>
            <a:off x="8168053" y="6416358"/>
            <a:ext cx="3780693" cy="400110"/>
          </a:xfrm>
          <a:prstGeom prst="rect">
            <a:avLst/>
          </a:prstGeom>
          <a:noFill/>
        </p:spPr>
        <p:txBody>
          <a:bodyPr wrap="square">
            <a:spAutoFit/>
          </a:bodyPr>
          <a:lstStyle/>
          <a:p>
            <a:r>
              <a:rPr lang="fr-FR"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
            </a:r>
            <a:r>
              <a:rPr lang="fr-FR" sz="20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onfection de cases</a:t>
            </a:r>
            <a:endParaRPr lang="fr-SN" sz="2000" b="1" dirty="0">
              <a:solidFill>
                <a:schemeClr val="bg1"/>
              </a:solidFill>
            </a:endParaRPr>
          </a:p>
        </p:txBody>
      </p:sp>
    </p:spTree>
    <p:extLst>
      <p:ext uri="{BB962C8B-B14F-4D97-AF65-F5344CB8AC3E}">
        <p14:creationId xmlns:p14="http://schemas.microsoft.com/office/powerpoint/2010/main" val="277413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4005A-038A-EF42-66DF-15644B53CDBA}"/>
              </a:ext>
            </a:extLst>
          </p:cNvPr>
          <p:cNvSpPr>
            <a:spLocks noGrp="1"/>
          </p:cNvSpPr>
          <p:nvPr>
            <p:ph type="title"/>
          </p:nvPr>
        </p:nvSpPr>
        <p:spPr>
          <a:xfrm>
            <a:off x="0" y="18256"/>
            <a:ext cx="12192000" cy="662782"/>
          </a:xfrm>
        </p:spPr>
        <p:style>
          <a:lnRef idx="3">
            <a:schemeClr val="lt1"/>
          </a:lnRef>
          <a:fillRef idx="1">
            <a:schemeClr val="accent6"/>
          </a:fillRef>
          <a:effectRef idx="1">
            <a:schemeClr val="accent6"/>
          </a:effectRef>
          <a:fontRef idx="minor">
            <a:schemeClr val="lt1"/>
          </a:fontRef>
        </p:style>
        <p:txBody>
          <a:bodyPr>
            <a:normAutofit/>
          </a:bodyPr>
          <a:lstStyle/>
          <a:p>
            <a:r>
              <a:rPr lang="fr-SN" sz="3600" b="1" dirty="0"/>
              <a:t>Impacts : Sociaux – Economiques -  Environnementaux</a:t>
            </a:r>
          </a:p>
        </p:txBody>
      </p:sp>
      <p:sp>
        <p:nvSpPr>
          <p:cNvPr id="3" name="Espace réservé du contenu 2">
            <a:extLst>
              <a:ext uri="{FF2B5EF4-FFF2-40B4-BE49-F238E27FC236}">
                <a16:creationId xmlns:a16="http://schemas.microsoft.com/office/drawing/2014/main" id="{69634E05-F30F-1811-2560-AE82D9828199}"/>
              </a:ext>
            </a:extLst>
          </p:cNvPr>
          <p:cNvSpPr>
            <a:spLocks noGrp="1"/>
          </p:cNvSpPr>
          <p:nvPr>
            <p:ph sz="half" idx="1"/>
          </p:nvPr>
        </p:nvSpPr>
        <p:spPr>
          <a:xfrm>
            <a:off x="0" y="681038"/>
            <a:ext cx="12192000" cy="6158706"/>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fr-SN" b="1" dirty="0"/>
              <a:t>Au plan social :</a:t>
            </a:r>
          </a:p>
          <a:p>
            <a:pPr>
              <a:buFont typeface="Wingdings" panose="05000000000000000000" pitchFamily="2" charset="2"/>
              <a:buChar char="Ø"/>
            </a:pPr>
            <a:r>
              <a:rPr lang="fr-SN" kern="100" dirty="0">
                <a:effectLst/>
                <a:latin typeface="Calibri" panose="020F0502020204030204" pitchFamily="34" charset="0"/>
                <a:ea typeface="Calibri" panose="020F0502020204030204" pitchFamily="34" charset="0"/>
                <a:cs typeface="Times New Roman" panose="02020603050405020304" pitchFamily="18" charset="0"/>
              </a:rPr>
              <a:t>Le fleuve est aussi important comme voies de communication pour désenclaver les villages les plus reculés et a été un facteur d’intégration entre communautés ;</a:t>
            </a:r>
          </a:p>
          <a:p>
            <a:pPr>
              <a:buFont typeface="Wingdings" panose="05000000000000000000" pitchFamily="2" charset="2"/>
              <a:buChar char="Ø"/>
            </a:pPr>
            <a:r>
              <a:rPr lang="fr-SN" kern="100" dirty="0">
                <a:effectLst/>
                <a:latin typeface="Calibri" panose="020F0502020204030204" pitchFamily="34" charset="0"/>
                <a:ea typeface="Calibri" panose="020F0502020204030204" pitchFamily="34" charset="0"/>
                <a:cs typeface="Times New Roman" panose="02020603050405020304" pitchFamily="18" charset="0"/>
              </a:rPr>
              <a:t>Bouchage des voies d’accès au fleuve pour les usages domestiques ;</a:t>
            </a:r>
          </a:p>
          <a:p>
            <a:pPr marL="0" indent="0">
              <a:buNone/>
            </a:pPr>
            <a:r>
              <a:rPr lang="fr-SN" b="1" kern="100" dirty="0">
                <a:latin typeface="Calibri" panose="020F0502020204030204" pitchFamily="34" charset="0"/>
                <a:ea typeface="Calibri" panose="020F0502020204030204" pitchFamily="34" charset="0"/>
                <a:cs typeface="Times New Roman" panose="02020603050405020304" pitchFamily="18" charset="0"/>
              </a:rPr>
              <a:t>Au Plan Economique :</a:t>
            </a:r>
            <a:endParaRPr lang="fr-SN"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fr-SN" kern="100" dirty="0">
                <a:effectLst/>
                <a:latin typeface="Calibri" panose="020F0502020204030204" pitchFamily="34" charset="0"/>
                <a:ea typeface="Calibri" panose="020F0502020204030204" pitchFamily="34" charset="0"/>
                <a:cs typeface="Times New Roman" panose="02020603050405020304" pitchFamily="18" charset="0"/>
              </a:rPr>
              <a:t>Occupation des espaces de cultures ; </a:t>
            </a:r>
          </a:p>
          <a:p>
            <a:pPr>
              <a:buFont typeface="Wingdings" panose="05000000000000000000" pitchFamily="2" charset="2"/>
              <a:buChar char="Ø"/>
            </a:pPr>
            <a:r>
              <a:rPr lang="fr-SN" kern="100" dirty="0">
                <a:latin typeface="Calibri" panose="020F0502020204030204" pitchFamily="34" charset="0"/>
                <a:ea typeface="Calibri" panose="020F0502020204030204" pitchFamily="34" charset="0"/>
                <a:cs typeface="Times New Roman" panose="02020603050405020304" pitchFamily="18" charset="0"/>
              </a:rPr>
              <a:t>A</a:t>
            </a:r>
            <a:r>
              <a:rPr lang="fr-SN" kern="100" dirty="0">
                <a:effectLst/>
                <a:latin typeface="Calibri" panose="020F0502020204030204" pitchFamily="34" charset="0"/>
                <a:ea typeface="Calibri" panose="020F0502020204030204" pitchFamily="34" charset="0"/>
                <a:cs typeface="Times New Roman" panose="02020603050405020304" pitchFamily="18" charset="0"/>
              </a:rPr>
              <a:t>bsorption des éléments nutritifs ;</a:t>
            </a:r>
          </a:p>
          <a:p>
            <a:pPr>
              <a:buFont typeface="Wingdings" panose="05000000000000000000" pitchFamily="2" charset="2"/>
              <a:buChar char="Ø"/>
            </a:pPr>
            <a:r>
              <a:rPr lang="fr-SN" kern="100" dirty="0">
                <a:latin typeface="Calibri" panose="020F0502020204030204" pitchFamily="34" charset="0"/>
                <a:ea typeface="Calibri" panose="020F0502020204030204" pitchFamily="34" charset="0"/>
                <a:cs typeface="Times New Roman" panose="02020603050405020304" pitchFamily="18" charset="0"/>
              </a:rPr>
              <a:t>Réduction de l’accès, de la qualité et de la quantité à l’eau pour les besoin agricoles ;</a:t>
            </a:r>
            <a:endParaRPr lang="fr-SN"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SN" sz="3200" b="1" dirty="0"/>
              <a:t>Au plan environnemental :</a:t>
            </a:r>
          </a:p>
          <a:p>
            <a:pPr>
              <a:buFont typeface="Wingdings" panose="05000000000000000000" pitchFamily="2" charset="2"/>
              <a:buChar char="Ø"/>
            </a:pPr>
            <a:r>
              <a:rPr lang="fr-SN" kern="100" dirty="0">
                <a:latin typeface="Calibri" panose="020F0502020204030204" pitchFamily="34" charset="0"/>
                <a:ea typeface="Calibri" panose="020F0502020204030204" pitchFamily="34" charset="0"/>
                <a:cs typeface="Times New Roman" panose="02020603050405020304" pitchFamily="18" charset="0"/>
              </a:rPr>
              <a:t>Menace sur la biodiversité avec l’occupation des espaces repos et de nutrition de</a:t>
            </a:r>
          </a:p>
          <a:p>
            <a:pPr>
              <a:buFont typeface="Wingdings" panose="05000000000000000000" pitchFamily="2" charset="2"/>
              <a:buChar char="Ø"/>
            </a:pPr>
            <a:r>
              <a:rPr lang="fr-SN" kern="100" dirty="0">
                <a:latin typeface="Calibri" panose="020F0502020204030204" pitchFamily="34" charset="0"/>
                <a:ea typeface="Calibri" panose="020F0502020204030204" pitchFamily="34" charset="0"/>
                <a:cs typeface="Times New Roman" panose="02020603050405020304" pitchFamily="18" charset="0"/>
              </a:rPr>
              <a:t> Les complications respiratoires liées au pollen ou aux graines transportées par le vent ;</a:t>
            </a:r>
          </a:p>
          <a:p>
            <a:pPr marL="0" indent="0">
              <a:buNone/>
            </a:pPr>
            <a:endParaRPr lang="fr-SN" dirty="0"/>
          </a:p>
        </p:txBody>
      </p:sp>
    </p:spTree>
    <p:extLst>
      <p:ext uri="{BB962C8B-B14F-4D97-AF65-F5344CB8AC3E}">
        <p14:creationId xmlns:p14="http://schemas.microsoft.com/office/powerpoint/2010/main" val="102407535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TotalTime>
  <Words>733</Words>
  <Application>Microsoft Office PowerPoint</Application>
  <PresentationFormat>Grand écran</PresentationFormat>
  <Paragraphs>64</Paragraphs>
  <Slides>10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vt:i4>
      </vt:variant>
    </vt:vector>
  </HeadingPairs>
  <TitlesOfParts>
    <vt:vector size="17" baseType="lpstr">
      <vt:lpstr>Aharoni</vt:lpstr>
      <vt:lpstr>Arial</vt:lpstr>
      <vt:lpstr>Calibri</vt:lpstr>
      <vt:lpstr>Calibri Light</vt:lpstr>
      <vt:lpstr>Century Gothic</vt:lpstr>
      <vt:lpstr>Wingdings</vt:lpstr>
      <vt:lpstr>Thème Office</vt:lpstr>
      <vt:lpstr>Présentation PowerPoint</vt:lpstr>
      <vt:lpstr>Sommaire</vt:lpstr>
      <vt:lpstr>Contexte</vt:lpstr>
      <vt:lpstr>Contexte</vt:lpstr>
      <vt:lpstr> Contexte </vt:lpstr>
      <vt:lpstr>Valorisation du Typha : Fauchage (récolte) du Typha  </vt:lpstr>
      <vt:lpstr>Valorisation Locale du Typhas Australis</vt:lpstr>
      <vt:lpstr>Valorisation Locale du Typhas Australis</vt:lpstr>
      <vt:lpstr>Impacts : Sociaux – Economiques -  Environnementaux</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MALANG SARR</dc:creator>
  <cp:lastModifiedBy>Mamadou Ndiaye</cp:lastModifiedBy>
  <cp:revision>73</cp:revision>
  <dcterms:created xsi:type="dcterms:W3CDTF">2024-05-31T19:44:32Z</dcterms:created>
  <dcterms:modified xsi:type="dcterms:W3CDTF">2024-06-12T05:57:04Z</dcterms:modified>
</cp:coreProperties>
</file>